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media/image1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63" r:id="rId5"/>
    <p:sldId id="262" r:id="rId6"/>
    <p:sldId id="264" r:id="rId7"/>
    <p:sldId id="265" r:id="rId8"/>
    <p:sldId id="320" r:id="rId9"/>
    <p:sldId id="274" r:id="rId10"/>
    <p:sldId id="318" r:id="rId11"/>
    <p:sldId id="321" r:id="rId12"/>
    <p:sldId id="27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A2C1B8-650F-4180-8ABC-7D7E36DB687D}">
          <p14:sldIdLst>
            <p14:sldId id="256"/>
            <p14:sldId id="263"/>
            <p14:sldId id="262"/>
            <p14:sldId id="264"/>
            <p14:sldId id="265"/>
            <p14:sldId id="320"/>
            <p14:sldId id="274"/>
            <p14:sldId id="318"/>
            <p14:sldId id="321"/>
            <p14:sldId id="275"/>
          </p14:sldIdLst>
        </p14:section>
      </p14:sectionLst>
    </p:ext>
    <p:ext uri="{EFAFB233-063F-42B5-8137-9DF3F51BA10A}">
      <p15:sldGuideLst xmlns:p15="http://schemas.microsoft.com/office/powerpoint/2012/main">
        <p15:guide id="1" orient="horz" pos="2180" userDrawn="1">
          <p15:clr>
            <a:srgbClr val="A4A3A4"/>
          </p15:clr>
        </p15:guide>
        <p15:guide id="2" pos="3840" userDrawn="1">
          <p15:clr>
            <a:srgbClr val="A4A3A4"/>
          </p15:clr>
        </p15:guide>
        <p15:guide id="3" pos="470" userDrawn="1">
          <p15:clr>
            <a:srgbClr val="A4A3A4"/>
          </p15:clr>
        </p15:guide>
        <p15:guide id="4" pos="7278" userDrawn="1">
          <p15:clr>
            <a:srgbClr val="A4A3A4"/>
          </p15:clr>
        </p15:guide>
        <p15:guide id="5" orient="horz" pos="3891" userDrawn="1">
          <p15:clr>
            <a:srgbClr val="A4A3A4"/>
          </p15:clr>
        </p15:guide>
        <p15:guide id="6" orient="horz" pos="87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232E"/>
    <a:srgbClr val="FE9900"/>
    <a:srgbClr val="000000"/>
    <a:srgbClr val="232F3E"/>
    <a:srgbClr val="304156"/>
    <a:srgbClr val="F2F2F2"/>
    <a:srgbClr val="ED7D31"/>
    <a:srgbClr val="FECD86"/>
    <a:srgbClr val="FDAA31"/>
    <a:srgbClr val="DE8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5" autoAdjust="0"/>
    <p:restoredTop sz="88542" autoAdjust="0"/>
  </p:normalViewPr>
  <p:slideViewPr>
    <p:cSldViewPr snapToGrid="0" showGuides="1">
      <p:cViewPr varScale="1">
        <p:scale>
          <a:sx n="68" d="100"/>
          <a:sy n="68" d="100"/>
        </p:scale>
        <p:origin x="1142" y="72"/>
      </p:cViewPr>
      <p:guideLst>
        <p:guide orient="horz" pos="2180"/>
        <p:guide pos="3840"/>
        <p:guide pos="470"/>
        <p:guide pos="7278"/>
        <p:guide orient="horz" pos="3891"/>
        <p:guide orient="horz" pos="87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bleStyles" Target="tableStyles.xml"/><Relationship Id="rId15" Type="http://schemas.openxmlformats.org/officeDocument/2006/relationships/viewProps" Target="viewProps.xml"/><Relationship Id="rId14" Type="http://schemas.openxmlformats.org/officeDocument/2006/relationships/presProps" Target="presProps.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377064483717321"/>
          <c:y val="0.00760445682451253"/>
          <c:w val="0.923606339730646"/>
          <c:h val="0.818762748667558"/>
        </c:manualLayout>
      </c:layout>
      <c:pieChart>
        <c:varyColors val="1"/>
        <c:ser>
          <c:idx val="0"/>
          <c:order val="0"/>
          <c:tx>
            <c:strRef>
              <c:f>Sheet1!$B$1</c:f>
              <c:strCache>
                <c:ptCount val="1"/>
                <c:pt idx="0">
                  <c:v>Sales</c:v>
                </c:pt>
              </c:strCache>
            </c:strRef>
          </c:tx>
          <c:spPr>
            <a:ln w="19050">
              <a:noFill/>
            </a:ln>
          </c:spPr>
          <c:explosion val="0"/>
          <c:dPt>
            <c:idx val="0"/>
            <c:bubble3D val="0"/>
            <c:spPr>
              <a:solidFill>
                <a:srgbClr val="FE9900"/>
              </a:solidFill>
              <a:ln w="19050">
                <a:noFill/>
              </a:ln>
              <a:effectLst/>
            </c:spPr>
          </c:dPt>
          <c:dPt>
            <c:idx val="1"/>
            <c:bubble3D val="0"/>
            <c:spPr>
              <a:solidFill>
                <a:srgbClr val="DE8400"/>
              </a:solidFill>
              <a:ln w="19050">
                <a:noFill/>
              </a:ln>
              <a:effectLst/>
            </c:spPr>
          </c:dPt>
          <c:dPt>
            <c:idx val="2"/>
            <c:bubble3D val="0"/>
            <c:spPr>
              <a:solidFill>
                <a:srgbClr val="FECD86"/>
              </a:solidFill>
              <a:ln w="19050">
                <a:noFill/>
              </a:ln>
              <a:effectLst/>
            </c:spPr>
          </c:dPt>
          <c:dPt>
            <c:idx val="3"/>
            <c:bubble3D val="0"/>
            <c:spPr>
              <a:solidFill>
                <a:srgbClr val="FDAA31"/>
              </a:solidFill>
              <a:ln w="19050">
                <a:noFill/>
              </a:ln>
              <a:effectLst/>
            </c:spPr>
          </c:dPt>
          <c:dLbls>
            <c:delete val="1"/>
          </c:dLbls>
          <c:cat>
            <c:strRef>
              <c:f>Sheet1!$A$2:$A$5</c:f>
              <c:strCache>
                <c:ptCount val="4"/>
                <c:pt idx="0">
                  <c:v>Lorem Ipsum</c:v>
                </c:pt>
                <c:pt idx="1">
                  <c:v>Lorem Ipsum</c:v>
                </c:pt>
                <c:pt idx="2">
                  <c:v>Lorem Ipsum</c:v>
                </c:pt>
                <c:pt idx="3">
                  <c:v>Lorem Ipsum</c:v>
                </c:pt>
              </c:strCache>
            </c:strRef>
          </c:cat>
          <c:val>
            <c:numRef>
              <c:f>Sheet1!$B$2:$B$5</c:f>
              <c:numCache>
                <c:formatCode>General</c:formatCode>
                <c:ptCount val="4"/>
                <c:pt idx="0">
                  <c:v>8.2</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lang="en-US"/>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
</file>

<file path=ppt/media/image1.jpeg>
</file>

<file path=ppt/media/image10.png>
</file>

<file path=ppt/media/image11.png>
</file>

<file path=ppt/media/image12.png>
</file>

<file path=ppt/media/image13.svg>
</file>

<file path=ppt/media/image14.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68431-B8BC-4B32-AE1B-869BD5C0AE2A}" type="datetimeFigureOut">
              <a:rPr lang="en-ID" smtClean="0"/>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AAC767-366D-4ECF-A6F1-3F953A2B992D}" type="slidenum">
              <a:rPr lang="en-ID" smtClean="0"/>
            </a:fld>
            <a:endParaRPr lang="en-ID"/>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4" Type="http://schemas.openxmlformats.org/officeDocument/2006/relationships/hyperlink" Target="https://unsplash.com/?utm_source=unsplash&amp;utm_medium=referral&amp;utm_content=creditCopyText" TargetMode="External"/><Relationship Id="rId3" Type="http://schemas.openxmlformats.org/officeDocument/2006/relationships/hyperlink" Target="https://unsplash.com/@medienstuermer?utm_source=unsplash&amp;utm_medium=referral&amp;utm_content=creditCopyText" TargetMode="External"/><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dirty="0"/>
              <a:t>Source images : </a:t>
            </a:r>
            <a:r>
              <a:rPr lang="en-ID" dirty="0" err="1"/>
              <a:t>Powerpoint</a:t>
            </a:r>
            <a:r>
              <a:rPr lang="en-ID" dirty="0"/>
              <a:t> Stock Images</a:t>
            </a:r>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fld>
            <a:endParaRPr lang="en-ID"/>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D" dirty="0"/>
              <a:t>Source images : </a:t>
            </a:r>
            <a:r>
              <a:rPr lang="en-ID" dirty="0" err="1"/>
              <a:t>Powerpoint</a:t>
            </a:r>
            <a:r>
              <a:rPr lang="en-ID" dirty="0"/>
              <a:t> Stock Images</a:t>
            </a:r>
            <a:endParaRPr lang="en-ID" dirty="0"/>
          </a:p>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fld>
            <a:endParaRPr lang="en-ID"/>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D" dirty="0"/>
              <a:t>Source images : </a:t>
            </a:r>
            <a:r>
              <a:rPr lang="en-ID" dirty="0" err="1"/>
              <a:t>Powerpoint</a:t>
            </a:r>
            <a:r>
              <a:rPr lang="en-ID" dirty="0"/>
              <a:t> Stock Images</a:t>
            </a:r>
            <a:endParaRPr lang="en-ID" dirty="0"/>
          </a:p>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fld>
            <a:endParaRPr lang="en-ID"/>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D" dirty="0"/>
              <a:t>Source images : </a:t>
            </a:r>
            <a:r>
              <a:rPr lang="en-ID" dirty="0" err="1"/>
              <a:t>Powerpoint</a:t>
            </a:r>
            <a:r>
              <a:rPr lang="en-ID" dirty="0"/>
              <a:t> Stock Images</a:t>
            </a:r>
            <a:endParaRPr lang="en-ID" dirty="0"/>
          </a:p>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fld>
            <a:endParaRPr lang="en-ID"/>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ID" dirty="0"/>
              <a:t>Source images : </a:t>
            </a:r>
            <a:r>
              <a:rPr lang="en-ID" dirty="0" err="1"/>
              <a:t>Powerpoint</a:t>
            </a:r>
            <a:r>
              <a:rPr lang="en-ID" dirty="0"/>
              <a:t> Stock Images</a:t>
            </a:r>
            <a:endParaRPr lang="en-ID" dirty="0"/>
          </a:p>
          <a:p>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fld>
            <a:endParaRPr lang="en-ID"/>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dirty="0"/>
              <a:t>Source images :  https://unsplash.com/photos/aWf7mjwwJJo ( </a:t>
            </a:r>
            <a:r>
              <a:rPr lang="en-US" dirty="0" err="1">
                <a:hlinkClick r:id="rId3"/>
              </a:rPr>
              <a:t>Medienstürmer</a:t>
            </a:r>
            <a:r>
              <a:rPr lang="en-US" dirty="0"/>
              <a:t> on </a:t>
            </a:r>
            <a:r>
              <a:rPr lang="en-US" dirty="0" err="1">
                <a:hlinkClick r:id="rId4"/>
              </a:rPr>
              <a:t>Unsplash</a:t>
            </a:r>
            <a:r>
              <a:rPr lang="en-US" dirty="0"/>
              <a:t> )</a:t>
            </a:r>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fld>
            <a:endParaRPr lang="en-ID"/>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dirty="0"/>
              <a:t>Source images :  </a:t>
            </a:r>
            <a:r>
              <a:rPr lang="en-US" dirty="0"/>
              <a:t>&lt;a </a:t>
            </a:r>
            <a:r>
              <a:rPr lang="en-US" dirty="0" err="1"/>
              <a:t>href</a:t>
            </a:r>
            <a:r>
              <a:rPr lang="en-US" dirty="0"/>
              <a:t>='https://www.freepik.com/photos/business'&gt;Business photo created by </a:t>
            </a:r>
            <a:r>
              <a:rPr lang="en-US" dirty="0" err="1"/>
              <a:t>drobotdean</a:t>
            </a:r>
            <a:r>
              <a:rPr lang="en-US" dirty="0"/>
              <a:t> - www.freepik.com&lt;/a&gt;</a:t>
            </a:r>
            <a:endParaRPr lang="en-ID" dirty="0"/>
          </a:p>
        </p:txBody>
      </p:sp>
      <p:sp>
        <p:nvSpPr>
          <p:cNvPr id="4" name="Slide Number Placeholder 3"/>
          <p:cNvSpPr>
            <a:spLocks noGrp="1"/>
          </p:cNvSpPr>
          <p:nvPr>
            <p:ph type="sldNum" sz="quarter" idx="5"/>
          </p:nvPr>
        </p:nvSpPr>
        <p:spPr/>
        <p:txBody>
          <a:bodyPr/>
          <a:lstStyle/>
          <a:p>
            <a:fld id="{1BAAC767-366D-4ECF-A6F1-3F953A2B992D}" type="slidenum">
              <a:rPr lang="en-ID" smtClean="0"/>
            </a:fld>
            <a:endParaRPr lang="en-I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D"/>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D"/>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D"/>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D"/>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D"/>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D"/>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ID"/>
          </a:p>
        </p:txBody>
      </p:sp>
      <p:sp>
        <p:nvSpPr>
          <p:cNvPr id="6" name="Slide Number Placeholder 5"/>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D"/>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D"/>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ID"/>
          </a:p>
        </p:txBody>
      </p:sp>
      <p:sp>
        <p:nvSpPr>
          <p:cNvPr id="9" name="Slide Number Placeholder 8"/>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D"/>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ID"/>
          </a:p>
        </p:txBody>
      </p:sp>
      <p:sp>
        <p:nvSpPr>
          <p:cNvPr id="5" name="Slide Number Placeholder 4"/>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ID"/>
          </a:p>
        </p:txBody>
      </p:sp>
      <p:sp>
        <p:nvSpPr>
          <p:cNvPr id="4" name="Slide Number Placeholder 3"/>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D"/>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D"/>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B168B1BD-21A4-46E2-A404-D597B3EF071F}" type="datetimeFigureOut">
              <a:rPr lang="en-ID" smtClean="0"/>
            </a:fld>
            <a:endParaRPr lang="en-ID"/>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ID"/>
          </a:p>
        </p:txBody>
      </p:sp>
      <p:sp>
        <p:nvSpPr>
          <p:cNvPr id="7" name="Slide Number Placeholder 6"/>
          <p:cNvSpPr>
            <a:spLocks noGrp="1"/>
          </p:cNvSpPr>
          <p:nvPr>
            <p:ph type="sldNum" sz="quarter" idx="12"/>
          </p:nvPr>
        </p:nvSpPr>
        <p:spPr/>
        <p:txBody>
          <a:bodyPr/>
          <a:lstStyle/>
          <a:p>
            <a:fld id="{9D6A4950-2E50-4A2B-B8A2-4ABC9E129430}" type="slidenum">
              <a:rPr lang="en-ID" smtClean="0"/>
            </a:fld>
            <a:endParaRPr lang="en-ID"/>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50624" y="365126"/>
            <a:ext cx="11090753" cy="874952"/>
          </a:xfrm>
          <a:prstGeom prst="rect">
            <a:avLst/>
          </a:prstGeom>
        </p:spPr>
        <p:txBody>
          <a:bodyPr vert="horz" lIns="91440" tIns="45720" rIns="91440" bIns="45720" rtlCol="0" anchor="ctr">
            <a:normAutofit/>
          </a:bodyPr>
          <a:lstStyle/>
          <a:p>
            <a:r>
              <a:rPr lang="en-US" dirty="0"/>
              <a:t>Click to edit Master title style</a:t>
            </a:r>
            <a:endParaRPr lang="en-ID" dirty="0"/>
          </a:p>
        </p:txBody>
      </p:sp>
      <p:sp>
        <p:nvSpPr>
          <p:cNvPr id="3" name="Text Placeholder 2"/>
          <p:cNvSpPr>
            <a:spLocks noGrp="1"/>
          </p:cNvSpPr>
          <p:nvPr>
            <p:ph type="body" idx="1"/>
          </p:nvPr>
        </p:nvSpPr>
        <p:spPr>
          <a:xfrm>
            <a:off x="550623" y="1453019"/>
            <a:ext cx="11090753" cy="4723944"/>
          </a:xfrm>
          <a:prstGeom prst="rect">
            <a:avLst/>
          </a:prstGeom>
        </p:spPr>
        <p:txBody>
          <a:bodyPr vert="horz" lIns="91440" tIns="45720" rIns="91440" bIns="45720" rtlCol="0">
            <a:normAutofit/>
          </a:body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ID" dirty="0"/>
          </a:p>
        </p:txBody>
      </p:sp>
      <p:sp>
        <p:nvSpPr>
          <p:cNvPr id="6" name="Slide Number Placeholder 5"/>
          <p:cNvSpPr>
            <a:spLocks noGrp="1"/>
          </p:cNvSpPr>
          <p:nvPr>
            <p:ph type="sldNum" sz="quarter" idx="4"/>
          </p:nvPr>
        </p:nvSpPr>
        <p:spPr>
          <a:xfrm>
            <a:off x="11210794" y="6356350"/>
            <a:ext cx="43058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6A4950-2E50-4A2B-B8A2-4ABC9E129430}" type="slidenum">
              <a:rPr lang="en-ID" smtClean="0"/>
            </a:fld>
            <a:endParaRPr lang="en-ID"/>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tx1"/>
          </a:solidFill>
          <a:latin typeface="Segoe UI" panose="020B0502040204020203" pitchFamily="34" charset="0"/>
          <a:ea typeface="+mj-ea"/>
          <a:cs typeface="Segoe UI"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14.png"/><Relationship Id="rId3" Type="http://schemas.openxmlformats.org/officeDocument/2006/relationships/image" Target="../media/image2.png"/><Relationship Id="rId2" Type="http://schemas.openxmlformats.org/officeDocument/2006/relationships/image" Target="../media/image13.svg"/><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xml"/><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chart" Target="../charts/char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 name="Picture 105" descr="Hands of person wearing gray sweater typing on laptop with a tablet, digital pen, and cup of coffee"/>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1806"/>
            <a:ext cx="10271669" cy="6858000"/>
          </a:xfrm>
          <a:prstGeom prst="rect">
            <a:avLst/>
          </a:prstGeom>
        </p:spPr>
      </p:pic>
      <p:sp>
        <p:nvSpPr>
          <p:cNvPr id="19" name="Rectangle 18"/>
          <p:cNvSpPr/>
          <p:nvPr/>
        </p:nvSpPr>
        <p:spPr>
          <a:xfrm>
            <a:off x="0" y="-11806"/>
            <a:ext cx="10271669"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Top Corners Rounded 99"/>
          <p:cNvSpPr/>
          <p:nvPr/>
        </p:nvSpPr>
        <p:spPr>
          <a:xfrm rot="5400000">
            <a:off x="3484179" y="777945"/>
            <a:ext cx="1781941" cy="8750304"/>
          </a:xfrm>
          <a:prstGeom prst="round2SameRect">
            <a:avLst>
              <a:gd name="adj1" fmla="val 19117"/>
              <a:gd name="adj2" fmla="val 0"/>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p:cNvSpPr/>
          <p:nvPr/>
        </p:nvSpPr>
        <p:spPr>
          <a:xfrm>
            <a:off x="647700" y="4798060"/>
            <a:ext cx="7882890" cy="9251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2400" dirty="0">
                <a:latin typeface="Segoe UI" panose="020B0502040204020203" pitchFamily="34" charset="0"/>
                <a:cs typeface="Segoe UI" panose="020B0502040204020203" pitchFamily="34" charset="0"/>
              </a:rPr>
              <a:t>Conduct a comprehensive analysis of Amazon sales data to extract actionable insights that support business decision-making.</a:t>
            </a:r>
            <a:endParaRPr lang="en-US" sz="2400" dirty="0">
              <a:latin typeface="Segoe UI" panose="020B0502040204020203" pitchFamily="34" charset="0"/>
              <a:cs typeface="Segoe UI" panose="020B0502040204020203" pitchFamily="34" charset="0"/>
            </a:endParaRPr>
          </a:p>
        </p:txBody>
      </p:sp>
      <p:sp>
        <p:nvSpPr>
          <p:cNvPr id="2" name="Title 1"/>
          <p:cNvSpPr>
            <a:spLocks noGrp="1"/>
          </p:cNvSpPr>
          <p:nvPr>
            <p:ph type="ctrTitle"/>
          </p:nvPr>
        </p:nvSpPr>
        <p:spPr>
          <a:xfrm>
            <a:off x="647700" y="1580476"/>
            <a:ext cx="7578826" cy="1507450"/>
          </a:xfrm>
        </p:spPr>
        <p:txBody>
          <a:bodyPr lIns="0" tIns="0" rIns="0" bIns="0" anchor="t" anchorCtr="0">
            <a:noAutofit/>
          </a:bodyPr>
          <a:lstStyle/>
          <a:p>
            <a:pPr algn="l">
              <a:lnSpc>
                <a:spcPct val="100000"/>
              </a:lnSpc>
            </a:pPr>
            <a:r>
              <a:rPr lang="en-ID" sz="5400" dirty="0">
                <a:solidFill>
                  <a:schemeClr val="bg1"/>
                </a:solidFill>
              </a:rPr>
              <a:t>Amazon-</a:t>
            </a:r>
            <a:r>
              <a:rPr lang="en-US" altLang="en-ID" sz="5400" dirty="0">
                <a:solidFill>
                  <a:schemeClr val="bg1"/>
                </a:solidFill>
              </a:rPr>
              <a:t>Sales</a:t>
            </a:r>
            <a:br>
              <a:rPr lang="en-ID" sz="5400" dirty="0">
                <a:solidFill>
                  <a:schemeClr val="bg1"/>
                </a:solidFill>
              </a:rPr>
            </a:br>
            <a:r>
              <a:rPr lang="en-US" altLang="en-ID" sz="5400" dirty="0">
                <a:solidFill>
                  <a:schemeClr val="bg1"/>
                </a:solidFill>
              </a:rPr>
              <a:t>Report Analysis</a:t>
            </a:r>
            <a:endParaRPr lang="en-US" altLang="en-ID" sz="5400" dirty="0">
              <a:solidFill>
                <a:schemeClr val="bg1"/>
              </a:solidFill>
            </a:endParaRPr>
          </a:p>
        </p:txBody>
      </p:sp>
      <p:sp>
        <p:nvSpPr>
          <p:cNvPr id="21" name="Freeform: Shape 20"/>
          <p:cNvSpPr/>
          <p:nvPr/>
        </p:nvSpPr>
        <p:spPr>
          <a:xfrm>
            <a:off x="4421449" y="-305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18" name="Rectangle: Rounded Corners 17"/>
          <p:cNvSpPr/>
          <p:nvPr/>
        </p:nvSpPr>
        <p:spPr>
          <a:xfrm>
            <a:off x="647700" y="3894587"/>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2123" y="4107003"/>
            <a:ext cx="1374040" cy="414489"/>
          </a:xfrm>
          <a:prstGeom prst="rect">
            <a:avLst/>
          </a:prstGeom>
        </p:spPr>
      </p:pic>
      <p:pic>
        <p:nvPicPr>
          <p:cNvPr id="3" name="Picture 2" descr="black-home-icon-11 - Copy"/>
          <p:cNvPicPr>
            <a:picLocks noChangeAspect="1"/>
          </p:cNvPicPr>
          <p:nvPr/>
        </p:nvPicPr>
        <p:blipFill>
          <a:blip r:embed="rId3"/>
          <a:stretch>
            <a:fillRect/>
          </a:stretch>
        </p:blipFill>
        <p:spPr>
          <a:xfrm>
            <a:off x="10249535" y="100965"/>
            <a:ext cx="1870710" cy="187071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Title 1"/>
          <p:cNvSpPr txBox="1"/>
          <p:nvPr/>
        </p:nvSpPr>
        <p:spPr>
          <a:xfrm>
            <a:off x="73877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altLang="en-ID" sz="4000" dirty="0"/>
              <a:t>Outcomes</a:t>
            </a:r>
            <a:endParaRPr lang="en-US" altLang="en-ID" sz="4000" dirty="0"/>
          </a:p>
        </p:txBody>
      </p:sp>
      <p:sp>
        <p:nvSpPr>
          <p:cNvPr id="2" name="Rectangle: Top Corners Rounded 1"/>
          <p:cNvSpPr/>
          <p:nvPr/>
        </p:nvSpPr>
        <p:spPr>
          <a:xfrm rot="16200000" flipH="1">
            <a:off x="2941957" y="-346682"/>
            <a:ext cx="3420112" cy="8008623"/>
          </a:xfrm>
          <a:prstGeom prst="round2SameRect">
            <a:avLst>
              <a:gd name="adj1" fmla="val 8936"/>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Open quotation mark with solid fill"/>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42504" y="1108314"/>
            <a:ext cx="1837123" cy="1837123"/>
          </a:xfrm>
          <a:prstGeom prst="rect">
            <a:avLst/>
          </a:prstGeom>
        </p:spPr>
      </p:pic>
      <p:sp>
        <p:nvSpPr>
          <p:cNvPr id="22" name="Text Placeholder 2"/>
          <p:cNvSpPr txBox="1"/>
          <p:nvPr/>
        </p:nvSpPr>
        <p:spPr>
          <a:xfrm>
            <a:off x="1299210" y="2668905"/>
            <a:ext cx="5385435" cy="2460625"/>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dirty="0">
                <a:latin typeface="Segoe UI" panose="020B0502040204020203" pitchFamily="34" charset="0"/>
                <a:cs typeface="Segoe UI" panose="020B0502040204020203" pitchFamily="34" charset="0"/>
              </a:rPr>
              <a:t>The through analysis of the Amazon sales report aims to provided valuable insights that can be used to optimize business operations, enhance customer experience, and drive revenue growth. The analysis should offer actionable recommendations tailored to the specific needs and challenges of the business.</a:t>
            </a:r>
            <a:endParaRPr lang="en-US" sz="2000" dirty="0">
              <a:latin typeface="Segoe UI" panose="020B0502040204020203" pitchFamily="34" charset="0"/>
              <a:cs typeface="Segoe UI" panose="020B0502040204020203" pitchFamily="34" charset="0"/>
            </a:endParaRPr>
          </a:p>
          <a:p>
            <a:pPr>
              <a:lnSpc>
                <a:spcPct val="100000"/>
              </a:lnSpc>
            </a:pPr>
            <a:endParaRPr lang="en-US" sz="2000" dirty="0">
              <a:latin typeface="Segoe UI" panose="020B0502040204020203" pitchFamily="34" charset="0"/>
              <a:cs typeface="Segoe UI" panose="020B0502040204020203" pitchFamily="34" charset="0"/>
            </a:endParaRPr>
          </a:p>
          <a:p>
            <a:pPr>
              <a:lnSpc>
                <a:spcPct val="100000"/>
              </a:lnSpc>
            </a:pPr>
            <a:r>
              <a:rPr lang="en-US" sz="2000" dirty="0">
                <a:latin typeface="Segoe UI" panose="020B0502040204020203" pitchFamily="34" charset="0"/>
                <a:cs typeface="Segoe UI" panose="020B0502040204020203" pitchFamily="34" charset="0"/>
              </a:rPr>
              <a:t>Save</a:t>
            </a:r>
            <a:endParaRPr lang="en-US" sz="2000" dirty="0">
              <a:latin typeface="Segoe UI" panose="020B0502040204020203" pitchFamily="34" charset="0"/>
              <a:cs typeface="Segoe UI" panose="020B0502040204020203" pitchFamily="34" charset="0"/>
            </a:endParaRPr>
          </a:p>
        </p:txBody>
      </p:sp>
      <p:sp>
        <p:nvSpPr>
          <p:cNvPr id="31" name="Oval 30"/>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2" name="Slide Number Placeholder 3"/>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fld>
            <a:endParaRPr lang="en-ID" sz="1050" dirty="0">
              <a:solidFill>
                <a:schemeClr val="bg1"/>
              </a:solidFill>
            </a:endParaRPr>
          </a:p>
        </p:txBody>
      </p:sp>
      <p:sp>
        <p:nvSpPr>
          <p:cNvPr id="16" name="Rectangle: Rounded Corners 15"/>
          <p:cNvSpPr/>
          <p:nvPr/>
        </p:nvSpPr>
        <p:spPr>
          <a:xfrm>
            <a:off x="1141677" y="4889214"/>
            <a:ext cx="2042886" cy="774004"/>
          </a:xfrm>
          <a:prstGeom prst="roundRect">
            <a:avLst>
              <a:gd name="adj" fmla="val 50000"/>
            </a:avLst>
          </a:prstGeom>
          <a:solidFill>
            <a:schemeClr val="bg1"/>
          </a:solidFill>
          <a:ln>
            <a:noFill/>
          </a:ln>
          <a:effectLst>
            <a:outerShdw blurRad="254000" sx="102000" sy="102000" algn="ctr"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6100" y="5101630"/>
            <a:ext cx="1374040" cy="414489"/>
          </a:xfrm>
          <a:prstGeom prst="rect">
            <a:avLst/>
          </a:prstGeom>
        </p:spPr>
      </p:pic>
      <p:pic>
        <p:nvPicPr>
          <p:cNvPr id="6" name="Picture 5" descr="A person holding a computer&#10;&#10;Description automatically generated with medium confidence"/>
          <p:cNvPicPr>
            <a:picLocks noChangeAspect="1"/>
          </p:cNvPicPr>
          <p:nvPr/>
        </p:nvPicPr>
        <p:blipFill rotWithShape="1">
          <a:blip r:embed="rId4">
            <a:extLst>
              <a:ext uri="{28A0092B-C50C-407E-A947-70E740481C1C}">
                <a14:useLocalDpi xmlns:a14="http://schemas.microsoft.com/office/drawing/2010/main" val="0"/>
              </a:ext>
            </a:extLst>
          </a:blip>
          <a:srcRect l="23284" r="16736"/>
          <a:stretch>
            <a:fillRect/>
          </a:stretch>
        </p:blipFill>
        <p:spPr>
          <a:xfrm flipH="1">
            <a:off x="6529138" y="679787"/>
            <a:ext cx="4983630" cy="5544726"/>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descr="Pregnant woman at work"/>
          <p:cNvPicPr>
            <a:picLocks noChangeAspect="1"/>
          </p:cNvPicPr>
          <p:nvPr/>
        </p:nvPicPr>
        <p:blipFill rotWithShape="1">
          <a:blip r:embed="rId1">
            <a:extLst>
              <a:ext uri="{28A0092B-C50C-407E-A947-70E740481C1C}">
                <a14:useLocalDpi xmlns:a14="http://schemas.microsoft.com/office/drawing/2010/main" val="0"/>
              </a:ext>
            </a:extLst>
          </a:blip>
          <a:srcRect l="4530" t="65027" r="2060" b="10862"/>
          <a:stretch>
            <a:fillRect/>
          </a:stretch>
        </p:blipFill>
        <p:spPr>
          <a:xfrm flipH="1">
            <a:off x="647700" y="4776470"/>
            <a:ext cx="10896600" cy="1433830"/>
          </a:xfrm>
          <a:custGeom>
            <a:avLst/>
            <a:gdLst>
              <a:gd name="connsiteX0" fmla="*/ 10584068 w 10896600"/>
              <a:gd name="connsiteY0" fmla="*/ 0 h 1875157"/>
              <a:gd name="connsiteX1" fmla="*/ 312532 w 10896600"/>
              <a:gd name="connsiteY1" fmla="*/ 0 h 1875157"/>
              <a:gd name="connsiteX2" fmla="*/ 0 w 10896600"/>
              <a:gd name="connsiteY2" fmla="*/ 312532 h 1875157"/>
              <a:gd name="connsiteX3" fmla="*/ 0 w 10896600"/>
              <a:gd name="connsiteY3" fmla="*/ 1875157 h 1875157"/>
              <a:gd name="connsiteX4" fmla="*/ 10896600 w 10896600"/>
              <a:gd name="connsiteY4" fmla="*/ 1875157 h 1875157"/>
              <a:gd name="connsiteX5" fmla="*/ 10896600 w 10896600"/>
              <a:gd name="connsiteY5" fmla="*/ 312532 h 1875157"/>
              <a:gd name="connsiteX6" fmla="*/ 10584068 w 10896600"/>
              <a:gd name="connsiteY6" fmla="*/ 0 h 187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96600" h="1875157">
                <a:moveTo>
                  <a:pt x="10584068" y="0"/>
                </a:moveTo>
                <a:lnTo>
                  <a:pt x="312532" y="0"/>
                </a:lnTo>
                <a:cubicBezTo>
                  <a:pt x="139925" y="0"/>
                  <a:pt x="0" y="139925"/>
                  <a:pt x="0" y="312532"/>
                </a:cubicBezTo>
                <a:lnTo>
                  <a:pt x="0" y="1875157"/>
                </a:lnTo>
                <a:lnTo>
                  <a:pt x="10896600" y="1875157"/>
                </a:lnTo>
                <a:lnTo>
                  <a:pt x="10896600" y="312532"/>
                </a:lnTo>
                <a:cubicBezTo>
                  <a:pt x="10896600" y="139925"/>
                  <a:pt x="10756675" y="0"/>
                  <a:pt x="10584068" y="0"/>
                </a:cubicBezTo>
                <a:close/>
              </a:path>
            </a:pathLst>
          </a:custGeom>
        </p:spPr>
      </p:pic>
      <p:sp>
        <p:nvSpPr>
          <p:cNvPr id="9" name="Oval 8"/>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3" name="Slide Number Placeholder 3"/>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fld>
            <a:endParaRPr lang="en-ID" sz="1050" dirty="0">
              <a:solidFill>
                <a:schemeClr val="bg1"/>
              </a:solidFill>
            </a:endParaRPr>
          </a:p>
        </p:txBody>
      </p:sp>
      <p:sp>
        <p:nvSpPr>
          <p:cNvPr id="100" name="Title 1"/>
          <p:cNvSpPr txBox="1"/>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altLang="en-ID" sz="4000" dirty="0"/>
              <a:t>Problem Description</a:t>
            </a:r>
            <a:endParaRPr lang="en-US" altLang="en-ID" sz="4000" dirty="0"/>
          </a:p>
        </p:txBody>
      </p:sp>
      <p:sp>
        <p:nvSpPr>
          <p:cNvPr id="118" name="Text Placeholder 2"/>
          <p:cNvSpPr txBox="1"/>
          <p:nvPr/>
        </p:nvSpPr>
        <p:spPr>
          <a:xfrm>
            <a:off x="647700" y="2431415"/>
            <a:ext cx="10896600" cy="1959610"/>
          </a:xfrm>
          <a:prstGeom prst="rect">
            <a:avLst/>
          </a:prstGeom>
        </p:spPr>
        <p:txBody>
          <a:bodyPr vert="horz" wrap="square" lIns="0" tIns="0" rIns="0" bIns="0" rtlCol="0" anchor="t"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dirty="0">
                <a:latin typeface="Segoe UI" panose="020B0502040204020203" pitchFamily="34" charset="0"/>
                <a:cs typeface="Segoe UI" panose="020B0502040204020203" pitchFamily="34" charset="0"/>
              </a:rPr>
              <a:t>The dataset provided includes detailed information about sales transactions on Amazon, covering various aspects such as order ID, date, status, fulfillment method, sales channel, product category, size, quantity, amount, and shipping details. The objective is to perform a comprehensive analysis of this data to extract actionable insights that can inform business decisions.</a:t>
            </a:r>
            <a:endParaRPr lang="en-US" sz="2000" dirty="0">
              <a:latin typeface="Segoe UI" panose="020B0502040204020203" pitchFamily="34" charset="0"/>
              <a:cs typeface="Segoe UI" panose="020B0502040204020203" pitchFamily="34" charset="0"/>
            </a:endParaRPr>
          </a:p>
        </p:txBody>
      </p:sp>
      <p:sp>
        <p:nvSpPr>
          <p:cNvPr id="4" name="Rectangle: Top Corners Rounded 3"/>
          <p:cNvSpPr/>
          <p:nvPr/>
        </p:nvSpPr>
        <p:spPr>
          <a:xfrm flipH="1">
            <a:off x="647700" y="4777105"/>
            <a:ext cx="10896600" cy="1433195"/>
          </a:xfrm>
          <a:prstGeom prst="round2Same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Group 103"/>
          <p:cNvGrpSpPr/>
          <p:nvPr/>
        </p:nvGrpSpPr>
        <p:grpSpPr>
          <a:xfrm>
            <a:off x="1038972" y="4531086"/>
            <a:ext cx="691242" cy="674914"/>
            <a:chOff x="3838304" y="3975691"/>
            <a:chExt cx="691242" cy="674914"/>
          </a:xfrm>
        </p:grpSpPr>
        <p:sp>
          <p:nvSpPr>
            <p:cNvPr id="103" name="Rectangle: Rounded Corners 102"/>
            <p:cNvSpPr/>
            <p:nvPr/>
          </p:nvSpPr>
          <p:spPr>
            <a:xfrm>
              <a:off x="3838304" y="397569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9" name="Group 118"/>
            <p:cNvGrpSpPr/>
            <p:nvPr/>
          </p:nvGrpSpPr>
          <p:grpSpPr>
            <a:xfrm>
              <a:off x="4010888" y="4170273"/>
              <a:ext cx="346075" cy="285750"/>
              <a:chOff x="6937376" y="762001"/>
              <a:chExt cx="346075" cy="285750"/>
            </a:xfrm>
          </p:grpSpPr>
          <p:sp>
            <p:nvSpPr>
              <p:cNvPr id="120" name="Freeform 114"/>
              <p:cNvSpPr/>
              <p:nvPr/>
            </p:nvSpPr>
            <p:spPr bwMode="auto">
              <a:xfrm>
                <a:off x="6937376" y="762001"/>
                <a:ext cx="346075" cy="285750"/>
              </a:xfrm>
              <a:custGeom>
                <a:avLst/>
                <a:gdLst>
                  <a:gd name="T0" fmla="*/ 218 w 218"/>
                  <a:gd name="T1" fmla="*/ 142 h 180"/>
                  <a:gd name="T2" fmla="*/ 104 w 218"/>
                  <a:gd name="T3" fmla="*/ 142 h 180"/>
                  <a:gd name="T4" fmla="*/ 67 w 218"/>
                  <a:gd name="T5" fmla="*/ 180 h 180"/>
                  <a:gd name="T6" fmla="*/ 67 w 218"/>
                  <a:gd name="T7" fmla="*/ 142 h 180"/>
                  <a:gd name="T8" fmla="*/ 0 w 218"/>
                  <a:gd name="T9" fmla="*/ 142 h 180"/>
                  <a:gd name="T10" fmla="*/ 0 w 218"/>
                  <a:gd name="T11" fmla="*/ 0 h 180"/>
                  <a:gd name="T12" fmla="*/ 218 w 218"/>
                  <a:gd name="T13" fmla="*/ 0 h 180"/>
                  <a:gd name="T14" fmla="*/ 218 w 218"/>
                  <a:gd name="T15" fmla="*/ 142 h 1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8" h="180">
                    <a:moveTo>
                      <a:pt x="218" y="142"/>
                    </a:moveTo>
                    <a:lnTo>
                      <a:pt x="104" y="142"/>
                    </a:lnTo>
                    <a:lnTo>
                      <a:pt x="67" y="180"/>
                    </a:lnTo>
                    <a:lnTo>
                      <a:pt x="67" y="142"/>
                    </a:lnTo>
                    <a:lnTo>
                      <a:pt x="0" y="142"/>
                    </a:lnTo>
                    <a:lnTo>
                      <a:pt x="0" y="0"/>
                    </a:lnTo>
                    <a:lnTo>
                      <a:pt x="218" y="0"/>
                    </a:lnTo>
                    <a:lnTo>
                      <a:pt x="218" y="142"/>
                    </a:lnTo>
                    <a:close/>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21" name="Freeform 115"/>
              <p:cNvSpPr/>
              <p:nvPr/>
            </p:nvSpPr>
            <p:spPr bwMode="auto">
              <a:xfrm>
                <a:off x="7088189" y="852488"/>
                <a:ext cx="30163" cy="90488"/>
              </a:xfrm>
              <a:custGeom>
                <a:avLst/>
                <a:gdLst>
                  <a:gd name="T0" fmla="*/ 19 w 19"/>
                  <a:gd name="T1" fmla="*/ 57 h 57"/>
                  <a:gd name="T2" fmla="*/ 19 w 19"/>
                  <a:gd name="T3" fmla="*/ 0 h 57"/>
                  <a:gd name="T4" fmla="*/ 0 w 19"/>
                  <a:gd name="T5" fmla="*/ 0 h 57"/>
                </a:gdLst>
                <a:ahLst/>
                <a:cxnLst>
                  <a:cxn ang="0">
                    <a:pos x="T0" y="T1"/>
                  </a:cxn>
                  <a:cxn ang="0">
                    <a:pos x="T2" y="T3"/>
                  </a:cxn>
                  <a:cxn ang="0">
                    <a:pos x="T4" y="T5"/>
                  </a:cxn>
                </a:cxnLst>
                <a:rect l="0" t="0" r="r" b="b"/>
                <a:pathLst>
                  <a:path w="19" h="57">
                    <a:moveTo>
                      <a:pt x="19" y="57"/>
                    </a:moveTo>
                    <a:lnTo>
                      <a:pt x="19" y="0"/>
                    </a:lnTo>
                    <a:lnTo>
                      <a:pt x="0" y="0"/>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22" name="Line 116"/>
              <p:cNvSpPr>
                <a:spLocks noChangeShapeType="1"/>
              </p:cNvSpPr>
              <p:nvPr/>
            </p:nvSpPr>
            <p:spPr bwMode="auto">
              <a:xfrm>
                <a:off x="7088189" y="942976"/>
                <a:ext cx="60325" cy="0"/>
              </a:xfrm>
              <a:prstGeom prst="line">
                <a:avLst/>
              </a:prstGeom>
              <a:noFill/>
              <a:ln w="14288"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123" name="Freeform 117"/>
              <p:cNvSpPr/>
              <p:nvPr/>
            </p:nvSpPr>
            <p:spPr bwMode="auto">
              <a:xfrm>
                <a:off x="7102476" y="806451"/>
                <a:ext cx="15875"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grpSp>
      <p:sp>
        <p:nvSpPr>
          <p:cNvPr id="128" name="Rectangle: Rounded Corners 127"/>
          <p:cNvSpPr/>
          <p:nvPr/>
        </p:nvSpPr>
        <p:spPr>
          <a:xfrm>
            <a:off x="9713310"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Freeform: Shape 32"/>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
        <p:nvSpPr>
          <p:cNvPr id="42" name="Rectangle: Top Corners Rounded 41"/>
          <p:cNvSpPr/>
          <p:nvPr/>
        </p:nvSpPr>
        <p:spPr>
          <a:xfrm rot="5400000">
            <a:off x="5844770" y="-3599913"/>
            <a:ext cx="642157" cy="10756899"/>
          </a:xfrm>
          <a:prstGeom prst="round2SameRect">
            <a:avLst>
              <a:gd name="adj1" fmla="val 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43" name="Text Placeholder 2"/>
          <p:cNvSpPr txBox="1"/>
          <p:nvPr/>
        </p:nvSpPr>
        <p:spPr>
          <a:xfrm>
            <a:off x="1498599" y="1558789"/>
            <a:ext cx="9837057" cy="44270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2000" b="1" dirty="0">
                <a:solidFill>
                  <a:srgbClr val="232F3E"/>
                </a:solidFill>
                <a:latin typeface="Segoe UI" panose="020B0502040204020203" pitchFamily="34" charset="0"/>
                <a:cs typeface="Segoe UI" panose="020B0502040204020203" pitchFamily="34" charset="0"/>
              </a:rPr>
              <a:t>Analyze and Provide Insights on Amazon Sales Report </a:t>
            </a:r>
            <a:endParaRPr lang="en-US" sz="2000" b="1" dirty="0">
              <a:solidFill>
                <a:srgbClr val="232F3E"/>
              </a:solidFill>
              <a:latin typeface="Segoe UI" panose="020B0502040204020203" pitchFamily="34" charset="0"/>
              <a:cs typeface="Segoe UI" panose="020B0502040204020203" pitchFamily="34" charset="0"/>
            </a:endParaRPr>
          </a:p>
        </p:txBody>
      </p:sp>
      <p:sp>
        <p:nvSpPr>
          <p:cNvPr id="45" name="Rectangle: Rounded Corners 44"/>
          <p:cNvSpPr/>
          <p:nvPr/>
        </p:nvSpPr>
        <p:spPr>
          <a:xfrm>
            <a:off x="647700" y="1457458"/>
            <a:ext cx="664270" cy="642157"/>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9" name="Group 48"/>
          <p:cNvGrpSpPr/>
          <p:nvPr/>
        </p:nvGrpSpPr>
        <p:grpSpPr>
          <a:xfrm>
            <a:off x="809569" y="1589159"/>
            <a:ext cx="340532" cy="378755"/>
            <a:chOff x="6299200" y="5060951"/>
            <a:chExt cx="311150" cy="346075"/>
          </a:xfrm>
        </p:grpSpPr>
        <p:sp>
          <p:nvSpPr>
            <p:cNvPr id="50" name="Freeform 344"/>
            <p:cNvSpPr/>
            <p:nvPr/>
          </p:nvSpPr>
          <p:spPr bwMode="auto">
            <a:xfrm>
              <a:off x="6299200" y="5060951"/>
              <a:ext cx="311150" cy="346075"/>
            </a:xfrm>
            <a:custGeom>
              <a:avLst/>
              <a:gdLst>
                <a:gd name="T0" fmla="*/ 74 w 83"/>
                <a:gd name="T1" fmla="*/ 32 h 92"/>
                <a:gd name="T2" fmla="*/ 38 w 83"/>
                <a:gd name="T3" fmla="*/ 0 h 92"/>
                <a:gd name="T4" fmla="*/ 0 w 83"/>
                <a:gd name="T5" fmla="*/ 38 h 92"/>
                <a:gd name="T6" fmla="*/ 16 w 83"/>
                <a:gd name="T7" fmla="*/ 69 h 92"/>
                <a:gd name="T8" fmla="*/ 16 w 83"/>
                <a:gd name="T9" fmla="*/ 92 h 92"/>
                <a:gd name="T10" fmla="*/ 56 w 83"/>
                <a:gd name="T11" fmla="*/ 92 h 92"/>
                <a:gd name="T12" fmla="*/ 56 w 83"/>
                <a:gd name="T13" fmla="*/ 78 h 92"/>
                <a:gd name="T14" fmla="*/ 71 w 83"/>
                <a:gd name="T15" fmla="*/ 75 h 92"/>
                <a:gd name="T16" fmla="*/ 74 w 83"/>
                <a:gd name="T17" fmla="*/ 56 h 92"/>
                <a:gd name="T18" fmla="*/ 80 w 83"/>
                <a:gd name="T19" fmla="*/ 56 h 92"/>
                <a:gd name="T20" fmla="*/ 82 w 83"/>
                <a:gd name="T21" fmla="*/ 55 h 92"/>
                <a:gd name="T22" fmla="*/ 83 w 83"/>
                <a:gd name="T23" fmla="*/ 52 h 92"/>
                <a:gd name="T24" fmla="*/ 74 w 83"/>
                <a:gd name="T25" fmla="*/ 3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3" h="92">
                  <a:moveTo>
                    <a:pt x="74" y="32"/>
                  </a:moveTo>
                  <a:cubicBezTo>
                    <a:pt x="74" y="11"/>
                    <a:pt x="55" y="0"/>
                    <a:pt x="38" y="0"/>
                  </a:cubicBezTo>
                  <a:cubicBezTo>
                    <a:pt x="17" y="0"/>
                    <a:pt x="0" y="17"/>
                    <a:pt x="0" y="38"/>
                  </a:cubicBezTo>
                  <a:cubicBezTo>
                    <a:pt x="0" y="50"/>
                    <a:pt x="4" y="62"/>
                    <a:pt x="16" y="69"/>
                  </a:cubicBezTo>
                  <a:cubicBezTo>
                    <a:pt x="16" y="92"/>
                    <a:pt x="16" y="92"/>
                    <a:pt x="16" y="92"/>
                  </a:cubicBezTo>
                  <a:cubicBezTo>
                    <a:pt x="56" y="92"/>
                    <a:pt x="56" y="92"/>
                    <a:pt x="56" y="92"/>
                  </a:cubicBezTo>
                  <a:cubicBezTo>
                    <a:pt x="56" y="78"/>
                    <a:pt x="56" y="78"/>
                    <a:pt x="56" y="78"/>
                  </a:cubicBezTo>
                  <a:cubicBezTo>
                    <a:pt x="64" y="78"/>
                    <a:pt x="68" y="78"/>
                    <a:pt x="71" y="75"/>
                  </a:cubicBezTo>
                  <a:cubicBezTo>
                    <a:pt x="74" y="71"/>
                    <a:pt x="74" y="56"/>
                    <a:pt x="74" y="56"/>
                  </a:cubicBezTo>
                  <a:cubicBezTo>
                    <a:pt x="74" y="56"/>
                    <a:pt x="78" y="56"/>
                    <a:pt x="80" y="56"/>
                  </a:cubicBezTo>
                  <a:cubicBezTo>
                    <a:pt x="81" y="56"/>
                    <a:pt x="82" y="56"/>
                    <a:pt x="82" y="55"/>
                  </a:cubicBezTo>
                  <a:cubicBezTo>
                    <a:pt x="83" y="54"/>
                    <a:pt x="83" y="53"/>
                    <a:pt x="83" y="52"/>
                  </a:cubicBezTo>
                  <a:cubicBezTo>
                    <a:pt x="83" y="46"/>
                    <a:pt x="74" y="35"/>
                    <a:pt x="74" y="32"/>
                  </a:cubicBezTo>
                  <a:close/>
                </a:path>
              </a:pathLst>
            </a:custGeom>
            <a:noFill/>
            <a:ln w="12700" cap="flat">
              <a:solidFill>
                <a:schemeClr val="tx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lstStyle/>
            <a:p>
              <a:endParaRPr lang="id-ID"/>
            </a:p>
          </p:txBody>
        </p:sp>
        <p:sp>
          <p:nvSpPr>
            <p:cNvPr id="51" name="Line 345"/>
            <p:cNvSpPr>
              <a:spLocks noChangeShapeType="1"/>
            </p:cNvSpPr>
            <p:nvPr/>
          </p:nvSpPr>
          <p:spPr bwMode="auto">
            <a:xfrm>
              <a:off x="6434138" y="5167313"/>
              <a:ext cx="60325" cy="0"/>
            </a:xfrm>
            <a:prstGeom prst="line">
              <a:avLst/>
            </a:prstGeom>
            <a:noFill/>
            <a:ln w="12700" cap="rnd">
              <a:solidFill>
                <a:schemeClr val="tx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lstStyle/>
            <a:p>
              <a:endParaRPr lang="id-ID"/>
            </a:p>
          </p:txBody>
        </p:sp>
        <p:sp>
          <p:nvSpPr>
            <p:cNvPr id="52" name="Line 346"/>
            <p:cNvSpPr>
              <a:spLocks noChangeShapeType="1"/>
            </p:cNvSpPr>
            <p:nvPr/>
          </p:nvSpPr>
          <p:spPr bwMode="auto">
            <a:xfrm>
              <a:off x="6403975" y="5197476"/>
              <a:ext cx="90488" cy="0"/>
            </a:xfrm>
            <a:prstGeom prst="line">
              <a:avLst/>
            </a:prstGeom>
            <a:noFill/>
            <a:ln w="12700" cap="rnd">
              <a:solidFill>
                <a:schemeClr val="tx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lstStyle/>
            <a:p>
              <a:endParaRPr lang="id-ID"/>
            </a:p>
          </p:txBody>
        </p:sp>
        <p:sp>
          <p:nvSpPr>
            <p:cNvPr id="53" name="Line 347"/>
            <p:cNvSpPr>
              <a:spLocks noChangeShapeType="1"/>
            </p:cNvSpPr>
            <p:nvPr/>
          </p:nvSpPr>
          <p:spPr bwMode="auto">
            <a:xfrm>
              <a:off x="6403975" y="5227638"/>
              <a:ext cx="90488" cy="0"/>
            </a:xfrm>
            <a:prstGeom prst="line">
              <a:avLst/>
            </a:prstGeom>
            <a:noFill/>
            <a:ln w="12700" cap="rnd">
              <a:solidFill>
                <a:schemeClr val="tx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lstStyle/>
            <a:p>
              <a:endParaRPr lang="id-ID"/>
            </a:p>
          </p:txBody>
        </p:sp>
        <p:sp>
          <p:nvSpPr>
            <p:cNvPr id="54" name="Line 348"/>
            <p:cNvSpPr>
              <a:spLocks noChangeShapeType="1"/>
            </p:cNvSpPr>
            <p:nvPr/>
          </p:nvSpPr>
          <p:spPr bwMode="auto">
            <a:xfrm>
              <a:off x="6403975" y="5257801"/>
              <a:ext cx="90488" cy="0"/>
            </a:xfrm>
            <a:prstGeom prst="line">
              <a:avLst/>
            </a:prstGeom>
            <a:noFill/>
            <a:ln w="12700" cap="rnd">
              <a:solidFill>
                <a:schemeClr val="tx1"/>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ctr" anchorCtr="0" compatLnSpc="1"/>
            <a:lstStyle/>
            <a:p>
              <a:endParaRPr lang="id-ID"/>
            </a:p>
          </p:txBody>
        </p:sp>
        <p:sp>
          <p:nvSpPr>
            <p:cNvPr id="55" name="Rectangle 349"/>
            <p:cNvSpPr>
              <a:spLocks noChangeArrowheads="1"/>
            </p:cNvSpPr>
            <p:nvPr/>
          </p:nvSpPr>
          <p:spPr bwMode="auto">
            <a:xfrm>
              <a:off x="6373813" y="5137151"/>
              <a:ext cx="150813" cy="150813"/>
            </a:xfrm>
            <a:prstGeom prst="rect">
              <a:avLst/>
            </a:prstGeom>
            <a:noFill/>
            <a:ln w="12700" cap="rnd">
              <a:solidFill>
                <a:schemeClr val="tx1"/>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lstStyle/>
            <a:p>
              <a:endParaRPr lang="id-ID"/>
            </a:p>
          </p:txBody>
        </p:sp>
      </p:gr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Oval 8"/>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8" name="Picture 7" descr="Woman celebrating in caf�"/>
          <p:cNvPicPr>
            <a:picLocks noChangeAspect="1"/>
          </p:cNvPicPr>
          <p:nvPr/>
        </p:nvPicPr>
        <p:blipFill rotWithShape="1">
          <a:blip r:embed="rId1">
            <a:extLst>
              <a:ext uri="{28A0092B-C50C-407E-A947-70E740481C1C}">
                <a14:useLocalDpi xmlns:a14="http://schemas.microsoft.com/office/drawing/2010/main" val="0"/>
              </a:ext>
            </a:extLst>
          </a:blip>
          <a:srcRect l="15808" t="2184" r="47658"/>
          <a:stretch>
            <a:fillRect/>
          </a:stretch>
        </p:blipFill>
        <p:spPr>
          <a:xfrm>
            <a:off x="0" y="0"/>
            <a:ext cx="3962400" cy="6858000"/>
          </a:xfrm>
          <a:prstGeom prst="rect">
            <a:avLst/>
          </a:prstGeom>
        </p:spPr>
      </p:pic>
      <p:sp>
        <p:nvSpPr>
          <p:cNvPr id="21" name="Rectangle 20"/>
          <p:cNvSpPr/>
          <p:nvPr/>
        </p:nvSpPr>
        <p:spPr>
          <a:xfrm>
            <a:off x="1" y="-11806"/>
            <a:ext cx="3962400" cy="686980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itle 1"/>
          <p:cNvSpPr txBox="1"/>
          <p:nvPr/>
        </p:nvSpPr>
        <p:spPr>
          <a:xfrm>
            <a:off x="441960" y="2091055"/>
            <a:ext cx="2596515" cy="1337945"/>
          </a:xfrm>
          <a:prstGeom prst="rect">
            <a:avLst/>
          </a:prstGeom>
        </p:spPr>
        <p:txBody>
          <a:bodyPr vert="horz" lIns="0" tIns="45720" rIns="91440" bIns="45720" rtlCol="0" anchor="t" anchorCtr="0">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lnSpc>
                <a:spcPct val="100000"/>
              </a:lnSpc>
            </a:pPr>
            <a:r>
              <a:rPr lang="en-US" altLang="en-ID" sz="4000" dirty="0">
                <a:solidFill>
                  <a:schemeClr val="bg1"/>
                </a:solidFill>
              </a:rPr>
              <a:t>Key</a:t>
            </a:r>
            <a:endParaRPr lang="en-US" altLang="en-ID" sz="4000" dirty="0">
              <a:solidFill>
                <a:schemeClr val="bg1"/>
              </a:solidFill>
            </a:endParaRPr>
          </a:p>
          <a:p>
            <a:pPr algn="l">
              <a:lnSpc>
                <a:spcPct val="100000"/>
              </a:lnSpc>
            </a:pPr>
            <a:r>
              <a:rPr lang="en-US" altLang="en-ID" sz="4000" dirty="0">
                <a:solidFill>
                  <a:schemeClr val="bg1"/>
                </a:solidFill>
              </a:rPr>
              <a:t>Objectives</a:t>
            </a:r>
            <a:endParaRPr lang="en-US" altLang="en-ID" sz="4000" dirty="0">
              <a:solidFill>
                <a:schemeClr val="bg1"/>
              </a:solidFill>
            </a:endParaRPr>
          </a:p>
        </p:txBody>
      </p:sp>
      <p:sp>
        <p:nvSpPr>
          <p:cNvPr id="23" name="Slide Number Placeholder 3"/>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fld>
            <a:endParaRPr lang="en-ID" sz="1050" dirty="0">
              <a:solidFill>
                <a:schemeClr val="bg1"/>
              </a:solidFill>
            </a:endParaRPr>
          </a:p>
        </p:txBody>
      </p:sp>
      <p:grpSp>
        <p:nvGrpSpPr>
          <p:cNvPr id="24" name="Group 23"/>
          <p:cNvGrpSpPr/>
          <p:nvPr/>
        </p:nvGrpSpPr>
        <p:grpSpPr>
          <a:xfrm>
            <a:off x="667658" y="1204985"/>
            <a:ext cx="602513" cy="625248"/>
            <a:chOff x="4870450" y="2890838"/>
            <a:chExt cx="336551" cy="349250"/>
          </a:xfrm>
          <a:noFill/>
        </p:grpSpPr>
        <p:sp>
          <p:nvSpPr>
            <p:cNvPr id="25" name="Freeform 10"/>
            <p:cNvSpPr/>
            <p:nvPr/>
          </p:nvSpPr>
          <p:spPr bwMode="auto">
            <a:xfrm>
              <a:off x="4870450" y="2890838"/>
              <a:ext cx="239713" cy="319088"/>
            </a:xfrm>
            <a:custGeom>
              <a:avLst/>
              <a:gdLst>
                <a:gd name="T0" fmla="*/ 64 w 64"/>
                <a:gd name="T1" fmla="*/ 84 h 84"/>
                <a:gd name="T2" fmla="*/ 6 w 64"/>
                <a:gd name="T3" fmla="*/ 84 h 84"/>
                <a:gd name="T4" fmla="*/ 0 w 64"/>
                <a:gd name="T5" fmla="*/ 78 h 84"/>
                <a:gd name="T6" fmla="*/ 0 w 64"/>
                <a:gd name="T7" fmla="*/ 6 h 84"/>
                <a:gd name="T8" fmla="*/ 6 w 64"/>
                <a:gd name="T9" fmla="*/ 0 h 84"/>
                <a:gd name="T10" fmla="*/ 58 w 64"/>
                <a:gd name="T11" fmla="*/ 0 h 84"/>
                <a:gd name="T12" fmla="*/ 64 w 64"/>
                <a:gd name="T13" fmla="*/ 6 h 84"/>
                <a:gd name="T14" fmla="*/ 64 w 64"/>
                <a:gd name="T15" fmla="*/ 60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 h="84">
                  <a:moveTo>
                    <a:pt x="64" y="84"/>
                  </a:moveTo>
                  <a:cubicBezTo>
                    <a:pt x="6" y="84"/>
                    <a:pt x="6" y="84"/>
                    <a:pt x="6" y="84"/>
                  </a:cubicBezTo>
                  <a:cubicBezTo>
                    <a:pt x="3" y="84"/>
                    <a:pt x="0" y="81"/>
                    <a:pt x="0" y="78"/>
                  </a:cubicBezTo>
                  <a:cubicBezTo>
                    <a:pt x="0" y="6"/>
                    <a:pt x="0" y="6"/>
                    <a:pt x="0" y="6"/>
                  </a:cubicBezTo>
                  <a:cubicBezTo>
                    <a:pt x="0" y="3"/>
                    <a:pt x="3" y="0"/>
                    <a:pt x="6" y="0"/>
                  </a:cubicBezTo>
                  <a:cubicBezTo>
                    <a:pt x="58" y="0"/>
                    <a:pt x="58" y="0"/>
                    <a:pt x="58" y="0"/>
                  </a:cubicBezTo>
                  <a:cubicBezTo>
                    <a:pt x="61" y="0"/>
                    <a:pt x="64" y="3"/>
                    <a:pt x="64" y="6"/>
                  </a:cubicBezTo>
                  <a:cubicBezTo>
                    <a:pt x="64" y="60"/>
                    <a:pt x="64" y="60"/>
                    <a:pt x="64" y="60"/>
                  </a:cubicBezTo>
                </a:path>
              </a:pathLst>
            </a:custGeom>
            <a:grpFill/>
            <a:ln w="14288" cap="flat">
              <a:solidFill>
                <a:srgbClr val="FE9900"/>
              </a:solidFill>
              <a:prstDash val="solid"/>
              <a:round/>
            </a:ln>
          </p:spPr>
          <p:txBody>
            <a:bodyPr vert="horz" wrap="square" lIns="91440" tIns="45720" rIns="91440" bIns="45720" numCol="1" anchor="t" anchorCtr="0" compatLnSpc="1"/>
            <a:lstStyle/>
            <a:p>
              <a:endParaRPr lang="id-ID"/>
            </a:p>
          </p:txBody>
        </p:sp>
        <p:sp>
          <p:nvSpPr>
            <p:cNvPr id="26" name="Freeform 11"/>
            <p:cNvSpPr/>
            <p:nvPr/>
          </p:nvSpPr>
          <p:spPr bwMode="auto">
            <a:xfrm>
              <a:off x="4899025" y="2921000"/>
              <a:ext cx="188913" cy="227013"/>
            </a:xfrm>
            <a:custGeom>
              <a:avLst/>
              <a:gdLst>
                <a:gd name="T0" fmla="*/ 119 w 119"/>
                <a:gd name="T1" fmla="*/ 143 h 143"/>
                <a:gd name="T2" fmla="*/ 0 w 119"/>
                <a:gd name="T3" fmla="*/ 143 h 143"/>
                <a:gd name="T4" fmla="*/ 0 w 119"/>
                <a:gd name="T5" fmla="*/ 0 h 143"/>
                <a:gd name="T6" fmla="*/ 114 w 119"/>
                <a:gd name="T7" fmla="*/ 0 h 143"/>
                <a:gd name="T8" fmla="*/ 114 w 119"/>
                <a:gd name="T9" fmla="*/ 110 h 143"/>
              </a:gdLst>
              <a:ahLst/>
              <a:cxnLst>
                <a:cxn ang="0">
                  <a:pos x="T0" y="T1"/>
                </a:cxn>
                <a:cxn ang="0">
                  <a:pos x="T2" y="T3"/>
                </a:cxn>
                <a:cxn ang="0">
                  <a:pos x="T4" y="T5"/>
                </a:cxn>
                <a:cxn ang="0">
                  <a:pos x="T6" y="T7"/>
                </a:cxn>
                <a:cxn ang="0">
                  <a:pos x="T8" y="T9"/>
                </a:cxn>
              </a:cxnLst>
              <a:rect l="0" t="0" r="r" b="b"/>
              <a:pathLst>
                <a:path w="119" h="143">
                  <a:moveTo>
                    <a:pt x="119" y="143"/>
                  </a:moveTo>
                  <a:lnTo>
                    <a:pt x="0" y="143"/>
                  </a:lnTo>
                  <a:lnTo>
                    <a:pt x="0" y="0"/>
                  </a:lnTo>
                  <a:lnTo>
                    <a:pt x="114" y="0"/>
                  </a:lnTo>
                  <a:lnTo>
                    <a:pt x="114" y="110"/>
                  </a:lnTo>
                </a:path>
              </a:pathLst>
            </a:custGeom>
            <a:grpFill/>
            <a:ln w="14288" cap="rnd">
              <a:solidFill>
                <a:srgbClr val="FE9900"/>
              </a:solidFill>
              <a:prstDash val="solid"/>
              <a:round/>
            </a:ln>
          </p:spPr>
          <p:txBody>
            <a:bodyPr vert="horz" wrap="square" lIns="91440" tIns="45720" rIns="91440" bIns="45720" numCol="1" anchor="t" anchorCtr="0" compatLnSpc="1"/>
            <a:lstStyle/>
            <a:p>
              <a:endParaRPr lang="id-ID"/>
            </a:p>
          </p:txBody>
        </p:sp>
        <p:sp>
          <p:nvSpPr>
            <p:cNvPr id="27" name="Freeform 12"/>
            <p:cNvSpPr/>
            <p:nvPr/>
          </p:nvSpPr>
          <p:spPr bwMode="auto">
            <a:xfrm>
              <a:off x="5110163" y="3035300"/>
              <a:ext cx="96838" cy="204788"/>
            </a:xfrm>
            <a:custGeom>
              <a:avLst/>
              <a:gdLst>
                <a:gd name="T0" fmla="*/ 26 w 26"/>
                <a:gd name="T1" fmla="*/ 54 h 54"/>
                <a:gd name="T2" fmla="*/ 14 w 26"/>
                <a:gd name="T3" fmla="*/ 38 h 54"/>
                <a:gd name="T4" fmla="*/ 14 w 26"/>
                <a:gd name="T5" fmla="*/ 20 h 54"/>
                <a:gd name="T6" fmla="*/ 0 w 26"/>
                <a:gd name="T7" fmla="*/ 0 h 54"/>
              </a:gdLst>
              <a:ahLst/>
              <a:cxnLst>
                <a:cxn ang="0">
                  <a:pos x="T0" y="T1"/>
                </a:cxn>
                <a:cxn ang="0">
                  <a:pos x="T2" y="T3"/>
                </a:cxn>
                <a:cxn ang="0">
                  <a:pos x="T4" y="T5"/>
                </a:cxn>
                <a:cxn ang="0">
                  <a:pos x="T6" y="T7"/>
                </a:cxn>
              </a:cxnLst>
              <a:rect l="0" t="0" r="r" b="b"/>
              <a:pathLst>
                <a:path w="26" h="54">
                  <a:moveTo>
                    <a:pt x="26" y="54"/>
                  </a:moveTo>
                  <a:cubicBezTo>
                    <a:pt x="14" y="38"/>
                    <a:pt x="14" y="38"/>
                    <a:pt x="14" y="38"/>
                  </a:cubicBezTo>
                  <a:cubicBezTo>
                    <a:pt x="14" y="20"/>
                    <a:pt x="14" y="20"/>
                    <a:pt x="14" y="20"/>
                  </a:cubicBezTo>
                  <a:cubicBezTo>
                    <a:pt x="14" y="13"/>
                    <a:pt x="8" y="7"/>
                    <a:pt x="0" y="0"/>
                  </a:cubicBezTo>
                </a:path>
              </a:pathLst>
            </a:custGeom>
            <a:grpFill/>
            <a:ln w="14288" cap="rnd">
              <a:solidFill>
                <a:srgbClr val="FE9900"/>
              </a:solidFill>
              <a:prstDash val="solid"/>
              <a:round/>
            </a:ln>
          </p:spPr>
          <p:txBody>
            <a:bodyPr vert="horz" wrap="square" lIns="91440" tIns="45720" rIns="91440" bIns="45720" numCol="1" anchor="t" anchorCtr="0" compatLnSpc="1"/>
            <a:lstStyle/>
            <a:p>
              <a:endParaRPr lang="id-ID"/>
            </a:p>
          </p:txBody>
        </p:sp>
        <p:sp>
          <p:nvSpPr>
            <p:cNvPr id="28" name="Freeform 13"/>
            <p:cNvSpPr/>
            <p:nvPr/>
          </p:nvSpPr>
          <p:spPr bwMode="auto">
            <a:xfrm>
              <a:off x="5060950" y="3090863"/>
              <a:ext cx="71438" cy="149225"/>
            </a:xfrm>
            <a:custGeom>
              <a:avLst/>
              <a:gdLst>
                <a:gd name="T0" fmla="*/ 17 w 19"/>
                <a:gd name="T1" fmla="*/ 11 h 39"/>
                <a:gd name="T2" fmla="*/ 8 w 19"/>
                <a:gd name="T3" fmla="*/ 2 h 39"/>
                <a:gd name="T4" fmla="*/ 2 w 19"/>
                <a:gd name="T5" fmla="*/ 2 h 39"/>
                <a:gd name="T6" fmla="*/ 2 w 19"/>
                <a:gd name="T7" fmla="*/ 8 h 39"/>
                <a:gd name="T8" fmla="*/ 11 w 19"/>
                <a:gd name="T9" fmla="*/ 21 h 39"/>
                <a:gd name="T10" fmla="*/ 11 w 19"/>
                <a:gd name="T11" fmla="*/ 25 h 39"/>
                <a:gd name="T12" fmla="*/ 19 w 19"/>
                <a:gd name="T13" fmla="*/ 39 h 39"/>
              </a:gdLst>
              <a:ahLst/>
              <a:cxnLst>
                <a:cxn ang="0">
                  <a:pos x="T0" y="T1"/>
                </a:cxn>
                <a:cxn ang="0">
                  <a:pos x="T2" y="T3"/>
                </a:cxn>
                <a:cxn ang="0">
                  <a:pos x="T4" y="T5"/>
                </a:cxn>
                <a:cxn ang="0">
                  <a:pos x="T6" y="T7"/>
                </a:cxn>
                <a:cxn ang="0">
                  <a:pos x="T8" y="T9"/>
                </a:cxn>
                <a:cxn ang="0">
                  <a:pos x="T10" y="T11"/>
                </a:cxn>
                <a:cxn ang="0">
                  <a:pos x="T12" y="T13"/>
                </a:cxn>
              </a:cxnLst>
              <a:rect l="0" t="0" r="r" b="b"/>
              <a:pathLst>
                <a:path w="19" h="39">
                  <a:moveTo>
                    <a:pt x="17" y="11"/>
                  </a:moveTo>
                  <a:cubicBezTo>
                    <a:pt x="8" y="2"/>
                    <a:pt x="8" y="2"/>
                    <a:pt x="8" y="2"/>
                  </a:cubicBezTo>
                  <a:cubicBezTo>
                    <a:pt x="6" y="0"/>
                    <a:pt x="4" y="0"/>
                    <a:pt x="2" y="2"/>
                  </a:cubicBezTo>
                  <a:cubicBezTo>
                    <a:pt x="0" y="4"/>
                    <a:pt x="1" y="7"/>
                    <a:pt x="2" y="8"/>
                  </a:cubicBezTo>
                  <a:cubicBezTo>
                    <a:pt x="11" y="21"/>
                    <a:pt x="11" y="21"/>
                    <a:pt x="11" y="21"/>
                  </a:cubicBezTo>
                  <a:cubicBezTo>
                    <a:pt x="11" y="21"/>
                    <a:pt x="11" y="21"/>
                    <a:pt x="11" y="25"/>
                  </a:cubicBezTo>
                  <a:cubicBezTo>
                    <a:pt x="11" y="29"/>
                    <a:pt x="19" y="39"/>
                    <a:pt x="19" y="39"/>
                  </a:cubicBezTo>
                </a:path>
              </a:pathLst>
            </a:custGeom>
            <a:grpFill/>
            <a:ln w="14288" cap="rnd">
              <a:solidFill>
                <a:srgbClr val="FE9900"/>
              </a:solidFill>
              <a:prstDash val="solid"/>
              <a:round/>
            </a:ln>
          </p:spPr>
          <p:txBody>
            <a:bodyPr vert="horz" wrap="square" lIns="91440" tIns="45720" rIns="91440" bIns="45720" numCol="1" anchor="t" anchorCtr="0" compatLnSpc="1"/>
            <a:lstStyle/>
            <a:p>
              <a:endParaRPr lang="id-ID"/>
            </a:p>
          </p:txBody>
        </p:sp>
        <p:sp>
          <p:nvSpPr>
            <p:cNvPr id="29" name="Line 14"/>
            <p:cNvSpPr>
              <a:spLocks noChangeShapeType="1"/>
            </p:cNvSpPr>
            <p:nvPr/>
          </p:nvSpPr>
          <p:spPr bwMode="auto">
            <a:xfrm>
              <a:off x="4953000" y="3178175"/>
              <a:ext cx="58738" cy="0"/>
            </a:xfrm>
            <a:prstGeom prst="line">
              <a:avLst/>
            </a:prstGeom>
            <a:grpFill/>
            <a:ln w="14288" cap="flat">
              <a:solidFill>
                <a:srgbClr val="FE9900"/>
              </a:solidFill>
              <a:prstDash val="solid"/>
              <a:round/>
            </a:ln>
          </p:spPr>
          <p:txBody>
            <a:bodyPr vert="horz" wrap="square" lIns="91440" tIns="45720" rIns="91440" bIns="45720" numCol="1" anchor="t" anchorCtr="0" compatLnSpc="1"/>
            <a:lstStyle/>
            <a:p>
              <a:endParaRPr lang="id-ID"/>
            </a:p>
          </p:txBody>
        </p:sp>
        <p:sp>
          <p:nvSpPr>
            <p:cNvPr id="30" name="Oval 15"/>
            <p:cNvSpPr>
              <a:spLocks noChangeArrowheads="1"/>
            </p:cNvSpPr>
            <p:nvPr/>
          </p:nvSpPr>
          <p:spPr bwMode="auto">
            <a:xfrm>
              <a:off x="4922838" y="3171825"/>
              <a:ext cx="14288" cy="14288"/>
            </a:xfrm>
            <a:prstGeom prst="ellipse">
              <a:avLst/>
            </a:prstGeom>
            <a:grpFill/>
            <a:ln w="9525">
              <a:solidFill>
                <a:srgbClr val="FE9900"/>
              </a:solidFill>
              <a:round/>
            </a:ln>
          </p:spPr>
          <p:txBody>
            <a:bodyPr vert="horz" wrap="square" lIns="91440" tIns="45720" rIns="91440" bIns="45720" numCol="1" anchor="t" anchorCtr="0" compatLnSpc="1"/>
            <a:lstStyle/>
            <a:p>
              <a:endParaRPr lang="id-ID"/>
            </a:p>
          </p:txBody>
        </p:sp>
        <p:sp>
          <p:nvSpPr>
            <p:cNvPr id="31" name="Oval 16"/>
            <p:cNvSpPr>
              <a:spLocks noChangeArrowheads="1"/>
            </p:cNvSpPr>
            <p:nvPr/>
          </p:nvSpPr>
          <p:spPr bwMode="auto">
            <a:xfrm>
              <a:off x="5027613" y="3171825"/>
              <a:ext cx="14288" cy="14288"/>
            </a:xfrm>
            <a:prstGeom prst="ellipse">
              <a:avLst/>
            </a:prstGeom>
            <a:grpFill/>
            <a:ln w="9525">
              <a:solidFill>
                <a:srgbClr val="FE9900"/>
              </a:solidFill>
              <a:round/>
            </a:ln>
          </p:spPr>
          <p:txBody>
            <a:bodyPr vert="horz" wrap="square" lIns="91440" tIns="45720" rIns="91440" bIns="45720" numCol="1" anchor="t" anchorCtr="0" compatLnSpc="1"/>
            <a:lstStyle/>
            <a:p>
              <a:endParaRPr lang="id-ID"/>
            </a:p>
          </p:txBody>
        </p:sp>
        <p:sp>
          <p:nvSpPr>
            <p:cNvPr id="32" name="Line 17"/>
            <p:cNvSpPr>
              <a:spLocks noChangeShapeType="1"/>
            </p:cNvSpPr>
            <p:nvPr/>
          </p:nvSpPr>
          <p:spPr bwMode="auto">
            <a:xfrm>
              <a:off x="4937125" y="3087688"/>
              <a:ext cx="104775" cy="0"/>
            </a:xfrm>
            <a:prstGeom prst="line">
              <a:avLst/>
            </a:prstGeom>
            <a:grpFill/>
            <a:ln w="14288" cap="flat">
              <a:solidFill>
                <a:srgbClr val="FE9900"/>
              </a:solidFill>
              <a:prstDash val="solid"/>
              <a:round/>
            </a:ln>
          </p:spPr>
          <p:txBody>
            <a:bodyPr vert="horz" wrap="square" lIns="91440" tIns="45720" rIns="91440" bIns="45720" numCol="1" anchor="t" anchorCtr="0" compatLnSpc="1"/>
            <a:lstStyle/>
            <a:p>
              <a:endParaRPr lang="id-ID"/>
            </a:p>
          </p:txBody>
        </p:sp>
        <p:sp>
          <p:nvSpPr>
            <p:cNvPr id="33" name="Line 18"/>
            <p:cNvSpPr>
              <a:spLocks noChangeShapeType="1"/>
            </p:cNvSpPr>
            <p:nvPr/>
          </p:nvSpPr>
          <p:spPr bwMode="auto">
            <a:xfrm>
              <a:off x="4937125" y="3057525"/>
              <a:ext cx="104775" cy="0"/>
            </a:xfrm>
            <a:prstGeom prst="line">
              <a:avLst/>
            </a:prstGeom>
            <a:grpFill/>
            <a:ln w="14288" cap="flat">
              <a:solidFill>
                <a:srgbClr val="FE9900"/>
              </a:solidFill>
              <a:prstDash val="solid"/>
              <a:round/>
            </a:ln>
          </p:spPr>
          <p:txBody>
            <a:bodyPr vert="horz" wrap="square" lIns="91440" tIns="45720" rIns="91440" bIns="45720" numCol="1" anchor="t" anchorCtr="0" compatLnSpc="1"/>
            <a:lstStyle/>
            <a:p>
              <a:endParaRPr lang="id-ID"/>
            </a:p>
          </p:txBody>
        </p:sp>
        <p:sp>
          <p:nvSpPr>
            <p:cNvPr id="34" name="Line 19"/>
            <p:cNvSpPr>
              <a:spLocks noChangeShapeType="1"/>
            </p:cNvSpPr>
            <p:nvPr/>
          </p:nvSpPr>
          <p:spPr bwMode="auto">
            <a:xfrm>
              <a:off x="4937125" y="3027363"/>
              <a:ext cx="104775" cy="0"/>
            </a:xfrm>
            <a:prstGeom prst="line">
              <a:avLst/>
            </a:prstGeom>
            <a:grpFill/>
            <a:ln w="14288" cap="flat">
              <a:solidFill>
                <a:srgbClr val="FE9900"/>
              </a:solidFill>
              <a:prstDash val="solid"/>
              <a:round/>
            </a:ln>
          </p:spPr>
          <p:txBody>
            <a:bodyPr vert="horz" wrap="square" lIns="91440" tIns="45720" rIns="91440" bIns="45720" numCol="1" anchor="t" anchorCtr="0" compatLnSpc="1"/>
            <a:lstStyle/>
            <a:p>
              <a:endParaRPr lang="id-ID"/>
            </a:p>
          </p:txBody>
        </p:sp>
        <p:sp>
          <p:nvSpPr>
            <p:cNvPr id="35" name="Line 20"/>
            <p:cNvSpPr>
              <a:spLocks noChangeShapeType="1"/>
            </p:cNvSpPr>
            <p:nvPr/>
          </p:nvSpPr>
          <p:spPr bwMode="auto">
            <a:xfrm>
              <a:off x="4937125" y="2997200"/>
              <a:ext cx="104775" cy="0"/>
            </a:xfrm>
            <a:prstGeom prst="line">
              <a:avLst/>
            </a:prstGeom>
            <a:grpFill/>
            <a:ln w="14288" cap="flat">
              <a:solidFill>
                <a:srgbClr val="FE9900"/>
              </a:solidFill>
              <a:prstDash val="solid"/>
              <a:round/>
            </a:ln>
          </p:spPr>
          <p:txBody>
            <a:bodyPr vert="horz" wrap="square" lIns="91440" tIns="45720" rIns="91440" bIns="45720" numCol="1" anchor="t" anchorCtr="0" compatLnSpc="1"/>
            <a:lstStyle/>
            <a:p>
              <a:endParaRPr lang="id-ID"/>
            </a:p>
          </p:txBody>
        </p:sp>
        <p:sp>
          <p:nvSpPr>
            <p:cNvPr id="36" name="Line 21"/>
            <p:cNvSpPr>
              <a:spLocks noChangeShapeType="1"/>
            </p:cNvSpPr>
            <p:nvPr/>
          </p:nvSpPr>
          <p:spPr bwMode="auto">
            <a:xfrm>
              <a:off x="4937125" y="2967038"/>
              <a:ext cx="60325" cy="0"/>
            </a:xfrm>
            <a:prstGeom prst="line">
              <a:avLst/>
            </a:prstGeom>
            <a:grpFill/>
            <a:ln w="14288" cap="flat">
              <a:solidFill>
                <a:srgbClr val="FE9900"/>
              </a:solidFill>
              <a:prstDash val="solid"/>
              <a:round/>
            </a:ln>
          </p:spPr>
          <p:txBody>
            <a:bodyPr vert="horz" wrap="square" lIns="91440" tIns="45720" rIns="91440" bIns="45720" numCol="1" anchor="t" anchorCtr="0" compatLnSpc="1"/>
            <a:lstStyle/>
            <a:p>
              <a:endParaRPr lang="id-ID"/>
            </a:p>
          </p:txBody>
        </p:sp>
      </p:grpSp>
      <p:grpSp>
        <p:nvGrpSpPr>
          <p:cNvPr id="12" name="Group 11"/>
          <p:cNvGrpSpPr/>
          <p:nvPr/>
        </p:nvGrpSpPr>
        <p:grpSpPr>
          <a:xfrm>
            <a:off x="3292928" y="584139"/>
            <a:ext cx="8262258" cy="687614"/>
            <a:chOff x="3292928" y="901457"/>
            <a:chExt cx="8262258" cy="687614"/>
          </a:xfrm>
        </p:grpSpPr>
        <p:sp>
          <p:nvSpPr>
            <p:cNvPr id="10" name="Rectangle: Rounded Corners 9"/>
            <p:cNvSpPr/>
            <p:nvPr/>
          </p:nvSpPr>
          <p:spPr>
            <a:xfrm>
              <a:off x="3292928" y="901457"/>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Rounded Corners 41"/>
            <p:cNvSpPr/>
            <p:nvPr/>
          </p:nvSpPr>
          <p:spPr>
            <a:xfrm>
              <a:off x="10863944" y="914157"/>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p:cNvSpPr/>
            <p:nvPr/>
          </p:nvSpPr>
          <p:spPr>
            <a:xfrm>
              <a:off x="3637733" y="1014487"/>
              <a:ext cx="7145655" cy="4743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1600" dirty="0">
                  <a:solidFill>
                    <a:srgbClr val="232F3E"/>
                  </a:solidFill>
                  <a:latin typeface="Segoe UI" panose="020B0502040204020203" pitchFamily="34" charset="0"/>
                  <a:cs typeface="Segoe UI" panose="020B0502040204020203" pitchFamily="34" charset="0"/>
                </a:rPr>
                <a:t>                                                  </a:t>
              </a:r>
              <a:r>
                <a:rPr lang="en-US" sz="2000" dirty="0">
                  <a:solidFill>
                    <a:srgbClr val="232F3E"/>
                  </a:solidFill>
                  <a:latin typeface="Segoe UI" panose="020B0502040204020203" pitchFamily="34" charset="0"/>
                  <a:cs typeface="Segoe UI" panose="020B0502040204020203" pitchFamily="34" charset="0"/>
                </a:rPr>
                <a:t>Sales Overview </a:t>
              </a:r>
              <a:endParaRPr lang="en-US" sz="2000" dirty="0">
                <a:solidFill>
                  <a:srgbClr val="232F3E"/>
                </a:solidFill>
                <a:latin typeface="Segoe UI" panose="020B0502040204020203" pitchFamily="34" charset="0"/>
                <a:cs typeface="Segoe UI" panose="020B0502040204020203" pitchFamily="34" charset="0"/>
              </a:endParaRPr>
            </a:p>
          </p:txBody>
        </p:sp>
        <p:grpSp>
          <p:nvGrpSpPr>
            <p:cNvPr id="52" name="Group 51"/>
            <p:cNvGrpSpPr/>
            <p:nvPr/>
          </p:nvGrpSpPr>
          <p:grpSpPr>
            <a:xfrm>
              <a:off x="11044465" y="1077783"/>
              <a:ext cx="330201" cy="347663"/>
              <a:chOff x="4870450" y="3619500"/>
              <a:chExt cx="330201" cy="347663"/>
            </a:xfrm>
          </p:grpSpPr>
          <p:sp>
            <p:nvSpPr>
              <p:cNvPr id="53" name="Freeform 113"/>
              <p:cNvSpPr/>
              <p:nvPr/>
            </p:nvSpPr>
            <p:spPr bwMode="auto">
              <a:xfrm>
                <a:off x="4945063" y="3694113"/>
                <a:ext cx="255588" cy="242888"/>
              </a:xfrm>
              <a:custGeom>
                <a:avLst/>
                <a:gdLst>
                  <a:gd name="T0" fmla="*/ 68 w 68"/>
                  <a:gd name="T1" fmla="*/ 38 h 64"/>
                  <a:gd name="T2" fmla="*/ 68 w 68"/>
                  <a:gd name="T3" fmla="*/ 7 h 64"/>
                  <a:gd name="T4" fmla="*/ 61 w 68"/>
                  <a:gd name="T5" fmla="*/ 0 h 64"/>
                  <a:gd name="T6" fmla="*/ 7 w 68"/>
                  <a:gd name="T7" fmla="*/ 0 h 64"/>
                  <a:gd name="T8" fmla="*/ 0 w 68"/>
                  <a:gd name="T9" fmla="*/ 7 h 64"/>
                  <a:gd name="T10" fmla="*/ 0 w 68"/>
                  <a:gd name="T11" fmla="*/ 57 h 64"/>
                  <a:gd name="T12" fmla="*/ 7 w 68"/>
                  <a:gd name="T13" fmla="*/ 64 h 64"/>
                  <a:gd name="T14" fmla="*/ 22 w 68"/>
                  <a:gd name="T15" fmla="*/ 64 h 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8" h="64">
                    <a:moveTo>
                      <a:pt x="68" y="38"/>
                    </a:moveTo>
                    <a:cubicBezTo>
                      <a:pt x="68" y="7"/>
                      <a:pt x="68" y="7"/>
                      <a:pt x="68" y="7"/>
                    </a:cubicBezTo>
                    <a:cubicBezTo>
                      <a:pt x="68" y="3"/>
                      <a:pt x="65" y="0"/>
                      <a:pt x="61" y="0"/>
                    </a:cubicBezTo>
                    <a:cubicBezTo>
                      <a:pt x="7" y="0"/>
                      <a:pt x="7" y="0"/>
                      <a:pt x="7" y="0"/>
                    </a:cubicBezTo>
                    <a:cubicBezTo>
                      <a:pt x="3" y="0"/>
                      <a:pt x="0" y="3"/>
                      <a:pt x="0" y="7"/>
                    </a:cubicBezTo>
                    <a:cubicBezTo>
                      <a:pt x="0" y="57"/>
                      <a:pt x="0" y="57"/>
                      <a:pt x="0" y="57"/>
                    </a:cubicBezTo>
                    <a:cubicBezTo>
                      <a:pt x="0" y="61"/>
                      <a:pt x="3" y="64"/>
                      <a:pt x="7" y="64"/>
                    </a:cubicBezTo>
                    <a:cubicBezTo>
                      <a:pt x="22" y="64"/>
                      <a:pt x="22" y="64"/>
                      <a:pt x="22" y="64"/>
                    </a:cubicBez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54" name="Freeform 114"/>
              <p:cNvSpPr/>
              <p:nvPr/>
            </p:nvSpPr>
            <p:spPr bwMode="auto">
              <a:xfrm>
                <a:off x="5027613" y="3770313"/>
                <a:ext cx="173038" cy="196850"/>
              </a:xfrm>
              <a:custGeom>
                <a:avLst/>
                <a:gdLst>
                  <a:gd name="T0" fmla="*/ 18 w 46"/>
                  <a:gd name="T1" fmla="*/ 4 h 52"/>
                  <a:gd name="T2" fmla="*/ 22 w 46"/>
                  <a:gd name="T3" fmla="*/ 0 h 52"/>
                  <a:gd name="T4" fmla="*/ 26 w 46"/>
                  <a:gd name="T5" fmla="*/ 4 h 52"/>
                  <a:gd name="T6" fmla="*/ 26 w 46"/>
                  <a:gd name="T7" fmla="*/ 23 h 52"/>
                  <a:gd name="T8" fmla="*/ 42 w 46"/>
                  <a:gd name="T9" fmla="*/ 28 h 52"/>
                  <a:gd name="T10" fmla="*/ 45 w 46"/>
                  <a:gd name="T11" fmla="*/ 34 h 52"/>
                  <a:gd name="T12" fmla="*/ 45 w 46"/>
                  <a:gd name="T13" fmla="*/ 35 h 52"/>
                  <a:gd name="T14" fmla="*/ 42 w 46"/>
                  <a:gd name="T15" fmla="*/ 52 h 52"/>
                  <a:gd name="T16" fmla="*/ 18 w 46"/>
                  <a:gd name="T17" fmla="*/ 52 h 52"/>
                  <a:gd name="T18" fmla="*/ 5 w 46"/>
                  <a:gd name="T19" fmla="*/ 34 h 52"/>
                  <a:gd name="T20" fmla="*/ 18 w 46"/>
                  <a:gd name="T21" fmla="*/ 36 h 52"/>
                  <a:gd name="T22" fmla="*/ 18 w 46"/>
                  <a:gd name="T23" fmla="*/ 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 h="52">
                    <a:moveTo>
                      <a:pt x="18" y="4"/>
                    </a:moveTo>
                    <a:cubicBezTo>
                      <a:pt x="18" y="2"/>
                      <a:pt x="20" y="0"/>
                      <a:pt x="22" y="0"/>
                    </a:cubicBezTo>
                    <a:cubicBezTo>
                      <a:pt x="24" y="0"/>
                      <a:pt x="26" y="2"/>
                      <a:pt x="26" y="4"/>
                    </a:cubicBezTo>
                    <a:cubicBezTo>
                      <a:pt x="26" y="23"/>
                      <a:pt x="26" y="23"/>
                      <a:pt x="26" y="23"/>
                    </a:cubicBezTo>
                    <a:cubicBezTo>
                      <a:pt x="42" y="28"/>
                      <a:pt x="42" y="28"/>
                      <a:pt x="42" y="28"/>
                    </a:cubicBezTo>
                    <a:cubicBezTo>
                      <a:pt x="44" y="28"/>
                      <a:pt x="46" y="31"/>
                      <a:pt x="45" y="34"/>
                    </a:cubicBezTo>
                    <a:cubicBezTo>
                      <a:pt x="45" y="35"/>
                      <a:pt x="45" y="35"/>
                      <a:pt x="45" y="35"/>
                    </a:cubicBezTo>
                    <a:cubicBezTo>
                      <a:pt x="42" y="52"/>
                      <a:pt x="42" y="52"/>
                      <a:pt x="42" y="52"/>
                    </a:cubicBezTo>
                    <a:cubicBezTo>
                      <a:pt x="18" y="52"/>
                      <a:pt x="18" y="52"/>
                      <a:pt x="18" y="52"/>
                    </a:cubicBezTo>
                    <a:cubicBezTo>
                      <a:pt x="5" y="34"/>
                      <a:pt x="5" y="34"/>
                      <a:pt x="5" y="34"/>
                    </a:cubicBezTo>
                    <a:cubicBezTo>
                      <a:pt x="0" y="26"/>
                      <a:pt x="12" y="24"/>
                      <a:pt x="18" y="36"/>
                    </a:cubicBezTo>
                    <a:lnTo>
                      <a:pt x="18" y="4"/>
                    </a:lnTo>
                    <a:close/>
                  </a:path>
                </a:pathLst>
              </a:cu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55" name="Line 115"/>
              <p:cNvSpPr>
                <a:spLocks noChangeShapeType="1"/>
              </p:cNvSpPr>
              <p:nvPr/>
            </p:nvSpPr>
            <p:spPr bwMode="auto">
              <a:xfrm>
                <a:off x="4945063" y="3740150"/>
                <a:ext cx="255588" cy="0"/>
              </a:xfrm>
              <a:prstGeom prst="line">
                <a:avLst/>
              </a:prstGeom>
              <a:noFill/>
              <a:ln w="14288" cap="flat">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56" name="Freeform 116"/>
              <p:cNvSpPr/>
              <p:nvPr/>
            </p:nvSpPr>
            <p:spPr bwMode="auto">
              <a:xfrm>
                <a:off x="4906963" y="3656013"/>
                <a:ext cx="46038" cy="46038"/>
              </a:xfrm>
              <a:custGeom>
                <a:avLst/>
                <a:gdLst>
                  <a:gd name="T0" fmla="*/ 0 w 12"/>
                  <a:gd name="T1" fmla="*/ 12 h 12"/>
                  <a:gd name="T2" fmla="*/ 12 w 12"/>
                  <a:gd name="T3" fmla="*/ 0 h 12"/>
                </a:gdLst>
                <a:ahLst/>
                <a:cxnLst>
                  <a:cxn ang="0">
                    <a:pos x="T0" y="T1"/>
                  </a:cxn>
                  <a:cxn ang="0">
                    <a:pos x="T2" y="T3"/>
                  </a:cxn>
                </a:cxnLst>
                <a:rect l="0" t="0" r="r" b="b"/>
                <a:pathLst>
                  <a:path w="12" h="12">
                    <a:moveTo>
                      <a:pt x="0" y="12"/>
                    </a:moveTo>
                    <a:cubicBezTo>
                      <a:pt x="0" y="5"/>
                      <a:pt x="5" y="0"/>
                      <a:pt x="12" y="0"/>
                    </a:cubicBez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57" name="Freeform 117"/>
              <p:cNvSpPr/>
              <p:nvPr/>
            </p:nvSpPr>
            <p:spPr bwMode="auto">
              <a:xfrm>
                <a:off x="4870450" y="3619500"/>
                <a:ext cx="82550" cy="82550"/>
              </a:xfrm>
              <a:custGeom>
                <a:avLst/>
                <a:gdLst>
                  <a:gd name="T0" fmla="*/ 0 w 22"/>
                  <a:gd name="T1" fmla="*/ 22 h 22"/>
                  <a:gd name="T2" fmla="*/ 22 w 22"/>
                  <a:gd name="T3" fmla="*/ 0 h 22"/>
                </a:gdLst>
                <a:ahLst/>
                <a:cxnLst>
                  <a:cxn ang="0">
                    <a:pos x="T0" y="T1"/>
                  </a:cxn>
                  <a:cxn ang="0">
                    <a:pos x="T2" y="T3"/>
                  </a:cxn>
                </a:cxnLst>
                <a:rect l="0" t="0" r="r" b="b"/>
                <a:pathLst>
                  <a:path w="22" h="22">
                    <a:moveTo>
                      <a:pt x="0" y="22"/>
                    </a:moveTo>
                    <a:cubicBezTo>
                      <a:pt x="0" y="10"/>
                      <a:pt x="10" y="0"/>
                      <a:pt x="22" y="0"/>
                    </a:cubicBez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grpSp>
      <p:grpSp>
        <p:nvGrpSpPr>
          <p:cNvPr id="13" name="Group 12"/>
          <p:cNvGrpSpPr/>
          <p:nvPr/>
        </p:nvGrpSpPr>
        <p:grpSpPr>
          <a:xfrm>
            <a:off x="3292928" y="1535263"/>
            <a:ext cx="8262258" cy="674914"/>
            <a:chOff x="3292928" y="2524159"/>
            <a:chExt cx="8262258" cy="674914"/>
          </a:xfrm>
        </p:grpSpPr>
        <p:sp>
          <p:nvSpPr>
            <p:cNvPr id="38" name="Rectangle: Rounded Corners 37"/>
            <p:cNvSpPr/>
            <p:nvPr/>
          </p:nvSpPr>
          <p:spPr>
            <a:xfrm>
              <a:off x="3292928" y="2524159"/>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Rounded Corners 42"/>
            <p:cNvSpPr/>
            <p:nvPr/>
          </p:nvSpPr>
          <p:spPr>
            <a:xfrm>
              <a:off x="10863944" y="2524159"/>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p:cNvSpPr/>
            <p:nvPr/>
          </p:nvSpPr>
          <p:spPr>
            <a:xfrm>
              <a:off x="3637733" y="2624489"/>
              <a:ext cx="7145655" cy="4743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1600" dirty="0">
                  <a:solidFill>
                    <a:srgbClr val="232F3E"/>
                  </a:solidFill>
                  <a:latin typeface="Segoe UI" panose="020B0502040204020203" pitchFamily="34" charset="0"/>
                  <a:cs typeface="Segoe UI" panose="020B0502040204020203" pitchFamily="34" charset="0"/>
                </a:rPr>
                <a:t>                                                </a:t>
              </a:r>
              <a:r>
                <a:rPr lang="en-US" sz="2000" dirty="0">
                  <a:solidFill>
                    <a:srgbClr val="232F3E"/>
                  </a:solidFill>
                  <a:latin typeface="Segoe UI" panose="020B0502040204020203" pitchFamily="34" charset="0"/>
                  <a:cs typeface="Segoe UI" panose="020B0502040204020203" pitchFamily="34" charset="0"/>
                </a:rPr>
                <a:t>Product Analysis</a:t>
              </a:r>
              <a:r>
                <a:rPr lang="en-US" sz="1600" dirty="0">
                  <a:solidFill>
                    <a:srgbClr val="232F3E"/>
                  </a:solidFill>
                  <a:latin typeface="Segoe UI" panose="020B0502040204020203" pitchFamily="34" charset="0"/>
                  <a:cs typeface="Segoe UI" panose="020B0502040204020203" pitchFamily="34" charset="0"/>
                </a:rPr>
                <a:t> </a:t>
              </a:r>
              <a:endParaRPr lang="en-US" sz="1600" dirty="0">
                <a:solidFill>
                  <a:srgbClr val="232F3E"/>
                </a:solidFill>
                <a:latin typeface="Segoe UI" panose="020B0502040204020203" pitchFamily="34" charset="0"/>
                <a:cs typeface="Segoe UI" panose="020B0502040204020203" pitchFamily="34" charset="0"/>
              </a:endParaRPr>
            </a:p>
          </p:txBody>
        </p:sp>
        <p:grpSp>
          <p:nvGrpSpPr>
            <p:cNvPr id="58" name="Group 57"/>
            <p:cNvGrpSpPr/>
            <p:nvPr/>
          </p:nvGrpSpPr>
          <p:grpSpPr>
            <a:xfrm>
              <a:off x="11037322" y="2688579"/>
              <a:ext cx="344487" cy="346075"/>
              <a:chOff x="6296026" y="2171701"/>
              <a:chExt cx="344487" cy="346075"/>
            </a:xfrm>
          </p:grpSpPr>
          <p:sp>
            <p:nvSpPr>
              <p:cNvPr id="59" name="Freeform 5"/>
              <p:cNvSpPr/>
              <p:nvPr/>
            </p:nvSpPr>
            <p:spPr bwMode="auto">
              <a:xfrm>
                <a:off x="6296026" y="2232026"/>
                <a:ext cx="165100" cy="285750"/>
              </a:xfrm>
              <a:custGeom>
                <a:avLst/>
                <a:gdLst>
                  <a:gd name="T0" fmla="*/ 44 w 44"/>
                  <a:gd name="T1" fmla="*/ 40 h 76"/>
                  <a:gd name="T2" fmla="*/ 44 w 44"/>
                  <a:gd name="T3" fmla="*/ 68 h 76"/>
                  <a:gd name="T4" fmla="*/ 36 w 44"/>
                  <a:gd name="T5" fmla="*/ 76 h 76"/>
                  <a:gd name="T6" fmla="*/ 8 w 44"/>
                  <a:gd name="T7" fmla="*/ 76 h 76"/>
                  <a:gd name="T8" fmla="*/ 0 w 44"/>
                  <a:gd name="T9" fmla="*/ 68 h 76"/>
                  <a:gd name="T10" fmla="*/ 0 w 44"/>
                  <a:gd name="T11" fmla="*/ 8 h 76"/>
                  <a:gd name="T12" fmla="*/ 8 w 44"/>
                  <a:gd name="T13" fmla="*/ 0 h 76"/>
                  <a:gd name="T14" fmla="*/ 20 w 44"/>
                  <a:gd name="T15" fmla="*/ 0 h 7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76">
                    <a:moveTo>
                      <a:pt x="44" y="40"/>
                    </a:moveTo>
                    <a:cubicBezTo>
                      <a:pt x="44" y="68"/>
                      <a:pt x="44" y="68"/>
                      <a:pt x="44" y="68"/>
                    </a:cubicBezTo>
                    <a:cubicBezTo>
                      <a:pt x="44" y="72"/>
                      <a:pt x="40" y="76"/>
                      <a:pt x="36" y="76"/>
                    </a:cubicBezTo>
                    <a:cubicBezTo>
                      <a:pt x="8" y="76"/>
                      <a:pt x="8" y="76"/>
                      <a:pt x="8" y="76"/>
                    </a:cubicBezTo>
                    <a:cubicBezTo>
                      <a:pt x="4" y="76"/>
                      <a:pt x="0" y="72"/>
                      <a:pt x="0" y="68"/>
                    </a:cubicBezTo>
                    <a:cubicBezTo>
                      <a:pt x="0" y="8"/>
                      <a:pt x="0" y="8"/>
                      <a:pt x="0" y="8"/>
                    </a:cubicBezTo>
                    <a:cubicBezTo>
                      <a:pt x="0" y="4"/>
                      <a:pt x="4" y="0"/>
                      <a:pt x="8" y="0"/>
                    </a:cubicBezTo>
                    <a:cubicBezTo>
                      <a:pt x="20" y="0"/>
                      <a:pt x="20" y="0"/>
                      <a:pt x="20" y="0"/>
                    </a:cubicBez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60" name="Line 6"/>
              <p:cNvSpPr>
                <a:spLocks noChangeShapeType="1"/>
              </p:cNvSpPr>
              <p:nvPr/>
            </p:nvSpPr>
            <p:spPr bwMode="auto">
              <a:xfrm flipH="1">
                <a:off x="6296026" y="2292351"/>
                <a:ext cx="74613" cy="0"/>
              </a:xfrm>
              <a:prstGeom prst="line">
                <a:avLst/>
              </a:prstGeom>
              <a:noFill/>
              <a:ln w="14288"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61" name="Line 7"/>
              <p:cNvSpPr>
                <a:spLocks noChangeShapeType="1"/>
              </p:cNvSpPr>
              <p:nvPr/>
            </p:nvSpPr>
            <p:spPr bwMode="auto">
              <a:xfrm flipH="1">
                <a:off x="6296026" y="2457451"/>
                <a:ext cx="165100" cy="0"/>
              </a:xfrm>
              <a:prstGeom prst="line">
                <a:avLst/>
              </a:prstGeom>
              <a:noFill/>
              <a:ln w="14288"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62" name="Line 8"/>
              <p:cNvSpPr>
                <a:spLocks noChangeShapeType="1"/>
              </p:cNvSpPr>
              <p:nvPr/>
            </p:nvSpPr>
            <p:spPr bwMode="auto">
              <a:xfrm>
                <a:off x="6354763" y="2262189"/>
                <a:ext cx="15875" cy="0"/>
              </a:xfrm>
              <a:prstGeom prst="line">
                <a:avLst/>
              </a:prstGeom>
              <a:noFill/>
              <a:ln w="14288"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63" name="Freeform 9"/>
              <p:cNvSpPr/>
              <p:nvPr/>
            </p:nvSpPr>
            <p:spPr bwMode="auto">
              <a:xfrm>
                <a:off x="6415088" y="2171701"/>
                <a:ext cx="225425" cy="180975"/>
              </a:xfrm>
              <a:custGeom>
                <a:avLst/>
                <a:gdLst>
                  <a:gd name="T0" fmla="*/ 60 w 60"/>
                  <a:gd name="T1" fmla="*/ 30 h 48"/>
                  <a:gd name="T2" fmla="*/ 54 w 60"/>
                  <a:gd name="T3" fmla="*/ 36 h 48"/>
                  <a:gd name="T4" fmla="*/ 32 w 60"/>
                  <a:gd name="T5" fmla="*/ 36 h 48"/>
                  <a:gd name="T6" fmla="*/ 20 w 60"/>
                  <a:gd name="T7" fmla="*/ 48 h 48"/>
                  <a:gd name="T8" fmla="*/ 20 w 60"/>
                  <a:gd name="T9" fmla="*/ 36 h 48"/>
                  <a:gd name="T10" fmla="*/ 6 w 60"/>
                  <a:gd name="T11" fmla="*/ 36 h 48"/>
                  <a:gd name="T12" fmla="*/ 0 w 60"/>
                  <a:gd name="T13" fmla="*/ 30 h 48"/>
                  <a:gd name="T14" fmla="*/ 0 w 60"/>
                  <a:gd name="T15" fmla="*/ 6 h 48"/>
                  <a:gd name="T16" fmla="*/ 6 w 60"/>
                  <a:gd name="T17" fmla="*/ 0 h 48"/>
                  <a:gd name="T18" fmla="*/ 54 w 60"/>
                  <a:gd name="T19" fmla="*/ 0 h 48"/>
                  <a:gd name="T20" fmla="*/ 60 w 60"/>
                  <a:gd name="T21" fmla="*/ 6 h 48"/>
                  <a:gd name="T22" fmla="*/ 60 w 60"/>
                  <a:gd name="T23" fmla="*/ 3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0" h="48">
                    <a:moveTo>
                      <a:pt x="60" y="30"/>
                    </a:moveTo>
                    <a:cubicBezTo>
                      <a:pt x="60" y="33"/>
                      <a:pt x="57" y="36"/>
                      <a:pt x="54" y="36"/>
                    </a:cubicBezTo>
                    <a:cubicBezTo>
                      <a:pt x="32" y="36"/>
                      <a:pt x="32" y="36"/>
                      <a:pt x="32" y="36"/>
                    </a:cubicBezTo>
                    <a:cubicBezTo>
                      <a:pt x="20" y="48"/>
                      <a:pt x="20" y="48"/>
                      <a:pt x="20" y="48"/>
                    </a:cubicBezTo>
                    <a:cubicBezTo>
                      <a:pt x="20" y="36"/>
                      <a:pt x="20" y="36"/>
                      <a:pt x="20" y="36"/>
                    </a:cubicBezTo>
                    <a:cubicBezTo>
                      <a:pt x="6" y="36"/>
                      <a:pt x="6" y="36"/>
                      <a:pt x="6" y="36"/>
                    </a:cubicBezTo>
                    <a:cubicBezTo>
                      <a:pt x="3" y="36"/>
                      <a:pt x="0" y="33"/>
                      <a:pt x="0" y="30"/>
                    </a:cubicBezTo>
                    <a:cubicBezTo>
                      <a:pt x="0" y="6"/>
                      <a:pt x="0" y="6"/>
                      <a:pt x="0" y="6"/>
                    </a:cubicBezTo>
                    <a:cubicBezTo>
                      <a:pt x="0" y="3"/>
                      <a:pt x="3" y="0"/>
                      <a:pt x="6" y="0"/>
                    </a:cubicBezTo>
                    <a:cubicBezTo>
                      <a:pt x="54" y="0"/>
                      <a:pt x="54" y="0"/>
                      <a:pt x="54" y="0"/>
                    </a:cubicBezTo>
                    <a:cubicBezTo>
                      <a:pt x="57" y="0"/>
                      <a:pt x="60" y="3"/>
                      <a:pt x="60" y="6"/>
                    </a:cubicBezTo>
                    <a:lnTo>
                      <a:pt x="60" y="30"/>
                    </a:lnTo>
                    <a:close/>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64" name="Oval 10"/>
              <p:cNvSpPr>
                <a:spLocks noChangeArrowheads="1"/>
              </p:cNvSpPr>
              <p:nvPr/>
            </p:nvSpPr>
            <p:spPr bwMode="auto">
              <a:xfrm>
                <a:off x="6527801" y="2224089"/>
                <a:ext cx="15875" cy="15875"/>
              </a:xfrm>
              <a:prstGeom prst="ellipse">
                <a:avLst/>
              </a:prstGeom>
              <a:solidFill>
                <a:srgbClr val="000000"/>
              </a:solidFill>
              <a:ln w="9525">
                <a:solidFill>
                  <a:srgbClr val="000000"/>
                </a:solidFill>
                <a:round/>
              </a:ln>
            </p:spPr>
            <p:txBody>
              <a:bodyPr vert="horz" wrap="square" lIns="91440" tIns="45720" rIns="91440" bIns="45720" numCol="1" anchor="t" anchorCtr="0" compatLnSpc="1"/>
              <a:lstStyle/>
              <a:p>
                <a:endParaRPr lang="id-ID"/>
              </a:p>
            </p:txBody>
          </p:sp>
          <p:sp>
            <p:nvSpPr>
              <p:cNvPr id="65" name="Oval 11"/>
              <p:cNvSpPr>
                <a:spLocks noChangeArrowheads="1"/>
              </p:cNvSpPr>
              <p:nvPr/>
            </p:nvSpPr>
            <p:spPr bwMode="auto">
              <a:xfrm>
                <a:off x="6573838" y="2224089"/>
                <a:ext cx="14288" cy="15875"/>
              </a:xfrm>
              <a:prstGeom prst="ellipse">
                <a:avLst/>
              </a:prstGeom>
              <a:solidFill>
                <a:srgbClr val="000000"/>
              </a:solidFill>
              <a:ln w="9525">
                <a:solidFill>
                  <a:srgbClr val="000000"/>
                </a:solidFill>
                <a:round/>
              </a:ln>
            </p:spPr>
            <p:txBody>
              <a:bodyPr vert="horz" wrap="square" lIns="91440" tIns="45720" rIns="91440" bIns="45720" numCol="1" anchor="t" anchorCtr="0" compatLnSpc="1"/>
              <a:lstStyle/>
              <a:p>
                <a:endParaRPr lang="id-ID"/>
              </a:p>
            </p:txBody>
          </p:sp>
          <p:sp>
            <p:nvSpPr>
              <p:cNvPr id="66" name="Oval 12"/>
              <p:cNvSpPr>
                <a:spLocks noChangeArrowheads="1"/>
              </p:cNvSpPr>
              <p:nvPr/>
            </p:nvSpPr>
            <p:spPr bwMode="auto">
              <a:xfrm>
                <a:off x="6483351" y="2224089"/>
                <a:ext cx="14288" cy="15875"/>
              </a:xfrm>
              <a:prstGeom prst="ellipse">
                <a:avLst/>
              </a:prstGeom>
              <a:solidFill>
                <a:srgbClr val="000000"/>
              </a:solidFill>
              <a:ln w="9525">
                <a:solidFill>
                  <a:srgbClr val="000000"/>
                </a:solidFill>
                <a:round/>
              </a:ln>
            </p:spPr>
            <p:txBody>
              <a:bodyPr vert="horz" wrap="square" lIns="91440" tIns="45720" rIns="91440" bIns="45720" numCol="1" anchor="t" anchorCtr="0" compatLnSpc="1"/>
              <a:lstStyle/>
              <a:p>
                <a:endParaRPr lang="id-ID"/>
              </a:p>
            </p:txBody>
          </p:sp>
          <p:sp>
            <p:nvSpPr>
              <p:cNvPr id="67" name="Freeform 13"/>
              <p:cNvSpPr/>
              <p:nvPr/>
            </p:nvSpPr>
            <p:spPr bwMode="auto">
              <a:xfrm>
                <a:off x="6370638" y="2479676"/>
                <a:ext cx="14288" cy="15875"/>
              </a:xfrm>
              <a:custGeom>
                <a:avLst/>
                <a:gdLst>
                  <a:gd name="T0" fmla="*/ 4 w 4"/>
                  <a:gd name="T1" fmla="*/ 2 h 4"/>
                  <a:gd name="T2" fmla="*/ 2 w 4"/>
                  <a:gd name="T3" fmla="*/ 4 h 4"/>
                  <a:gd name="T4" fmla="*/ 2 w 4"/>
                  <a:gd name="T5" fmla="*/ 4 h 4"/>
                  <a:gd name="T6" fmla="*/ 0 w 4"/>
                  <a:gd name="T7" fmla="*/ 2 h 4"/>
                  <a:gd name="T8" fmla="*/ 0 w 4"/>
                  <a:gd name="T9" fmla="*/ 2 h 4"/>
                  <a:gd name="T10" fmla="*/ 2 w 4"/>
                  <a:gd name="T11" fmla="*/ 0 h 4"/>
                  <a:gd name="T12" fmla="*/ 2 w 4"/>
                  <a:gd name="T13" fmla="*/ 0 h 4"/>
                  <a:gd name="T14" fmla="*/ 4 w 4"/>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4" y="2"/>
                    </a:moveTo>
                    <a:cubicBezTo>
                      <a:pt x="4" y="3"/>
                      <a:pt x="3" y="4"/>
                      <a:pt x="2" y="4"/>
                    </a:cubicBezTo>
                    <a:cubicBezTo>
                      <a:pt x="2" y="4"/>
                      <a:pt x="2" y="4"/>
                      <a:pt x="2" y="4"/>
                    </a:cubicBezTo>
                    <a:cubicBezTo>
                      <a:pt x="1" y="4"/>
                      <a:pt x="0" y="3"/>
                      <a:pt x="0" y="2"/>
                    </a:cubicBezTo>
                    <a:cubicBezTo>
                      <a:pt x="0" y="2"/>
                      <a:pt x="0" y="2"/>
                      <a:pt x="0" y="2"/>
                    </a:cubicBezTo>
                    <a:cubicBezTo>
                      <a:pt x="0" y="1"/>
                      <a:pt x="1" y="0"/>
                      <a:pt x="2" y="0"/>
                    </a:cubicBezTo>
                    <a:cubicBezTo>
                      <a:pt x="2" y="0"/>
                      <a:pt x="2" y="0"/>
                      <a:pt x="2" y="0"/>
                    </a:cubicBezTo>
                    <a:cubicBezTo>
                      <a:pt x="3" y="0"/>
                      <a:pt x="4" y="1"/>
                      <a:pt x="4" y="2"/>
                    </a:cubicBezTo>
                    <a:close/>
                  </a:path>
                </a:pathLst>
              </a:cu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grpSp>
      <p:grpSp>
        <p:nvGrpSpPr>
          <p:cNvPr id="14" name="Group 13"/>
          <p:cNvGrpSpPr/>
          <p:nvPr/>
        </p:nvGrpSpPr>
        <p:grpSpPr>
          <a:xfrm>
            <a:off x="3292928" y="2473687"/>
            <a:ext cx="8262258" cy="674914"/>
            <a:chOff x="3292928" y="3445759"/>
            <a:chExt cx="8262258" cy="674914"/>
          </a:xfrm>
        </p:grpSpPr>
        <p:sp>
          <p:nvSpPr>
            <p:cNvPr id="39" name="Rectangle: Rounded Corners 38"/>
            <p:cNvSpPr/>
            <p:nvPr/>
          </p:nvSpPr>
          <p:spPr>
            <a:xfrm>
              <a:off x="3292928" y="3445759"/>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Rounded Corners 43"/>
            <p:cNvSpPr/>
            <p:nvPr/>
          </p:nvSpPr>
          <p:spPr>
            <a:xfrm>
              <a:off x="10863944" y="3445759"/>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p:nvSpPr>
          <p:spPr>
            <a:xfrm>
              <a:off x="3637733" y="3546089"/>
              <a:ext cx="7042150" cy="4743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1600" dirty="0">
                  <a:solidFill>
                    <a:srgbClr val="232F3E"/>
                  </a:solidFill>
                  <a:latin typeface="Segoe UI" panose="020B0502040204020203" pitchFamily="34" charset="0"/>
                  <a:cs typeface="Segoe UI" panose="020B0502040204020203" pitchFamily="34" charset="0"/>
                </a:rPr>
                <a:t>                                               </a:t>
              </a:r>
              <a:r>
                <a:rPr lang="en-US" sz="2000" dirty="0">
                  <a:solidFill>
                    <a:srgbClr val="232F3E"/>
                  </a:solidFill>
                  <a:latin typeface="Segoe UI" panose="020B0502040204020203" pitchFamily="34" charset="0"/>
                  <a:cs typeface="Segoe UI" panose="020B0502040204020203" pitchFamily="34" charset="0"/>
                </a:rPr>
                <a:t>Fulfillment Analysis</a:t>
              </a:r>
              <a:r>
                <a:rPr lang="en-US" sz="1600" dirty="0">
                  <a:solidFill>
                    <a:srgbClr val="232F3E"/>
                  </a:solidFill>
                  <a:latin typeface="Segoe UI" panose="020B0502040204020203" pitchFamily="34" charset="0"/>
                  <a:cs typeface="Segoe UI" panose="020B0502040204020203" pitchFamily="34" charset="0"/>
                </a:rPr>
                <a:t> </a:t>
              </a:r>
              <a:endParaRPr lang="en-US" sz="1600" dirty="0">
                <a:solidFill>
                  <a:srgbClr val="232F3E"/>
                </a:solidFill>
                <a:latin typeface="Segoe UI" panose="020B0502040204020203" pitchFamily="34" charset="0"/>
                <a:cs typeface="Segoe UI" panose="020B0502040204020203" pitchFamily="34" charset="0"/>
              </a:endParaRPr>
            </a:p>
          </p:txBody>
        </p:sp>
        <p:grpSp>
          <p:nvGrpSpPr>
            <p:cNvPr id="68" name="Group 67"/>
            <p:cNvGrpSpPr/>
            <p:nvPr/>
          </p:nvGrpSpPr>
          <p:grpSpPr>
            <a:xfrm>
              <a:off x="11037321" y="3640341"/>
              <a:ext cx="344488" cy="285750"/>
              <a:chOff x="8459788" y="2201864"/>
              <a:chExt cx="344488" cy="285750"/>
            </a:xfrm>
          </p:grpSpPr>
          <p:sp>
            <p:nvSpPr>
              <p:cNvPr id="69" name="Freeform 115"/>
              <p:cNvSpPr/>
              <p:nvPr/>
            </p:nvSpPr>
            <p:spPr bwMode="auto">
              <a:xfrm>
                <a:off x="8459788" y="2443164"/>
                <a:ext cx="44450" cy="44450"/>
              </a:xfrm>
              <a:custGeom>
                <a:avLst/>
                <a:gdLst>
                  <a:gd name="T0" fmla="*/ 0 w 28"/>
                  <a:gd name="T1" fmla="*/ 0 h 28"/>
                  <a:gd name="T2" fmla="*/ 0 w 28"/>
                  <a:gd name="T3" fmla="*/ 28 h 28"/>
                  <a:gd name="T4" fmla="*/ 28 w 28"/>
                  <a:gd name="T5" fmla="*/ 28 h 28"/>
                </a:gdLst>
                <a:ahLst/>
                <a:cxnLst>
                  <a:cxn ang="0">
                    <a:pos x="T0" y="T1"/>
                  </a:cxn>
                  <a:cxn ang="0">
                    <a:pos x="T2" y="T3"/>
                  </a:cxn>
                  <a:cxn ang="0">
                    <a:pos x="T4" y="T5"/>
                  </a:cxn>
                </a:cxnLst>
                <a:rect l="0" t="0" r="r" b="b"/>
                <a:pathLst>
                  <a:path w="28" h="28">
                    <a:moveTo>
                      <a:pt x="0" y="0"/>
                    </a:moveTo>
                    <a:lnTo>
                      <a:pt x="0" y="28"/>
                    </a:lnTo>
                    <a:lnTo>
                      <a:pt x="28" y="28"/>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70" name="Freeform 116"/>
              <p:cNvSpPr/>
              <p:nvPr/>
            </p:nvSpPr>
            <p:spPr bwMode="auto">
              <a:xfrm>
                <a:off x="8459788" y="2201864"/>
                <a:ext cx="44450" cy="44450"/>
              </a:xfrm>
              <a:custGeom>
                <a:avLst/>
                <a:gdLst>
                  <a:gd name="T0" fmla="*/ 28 w 28"/>
                  <a:gd name="T1" fmla="*/ 0 h 28"/>
                  <a:gd name="T2" fmla="*/ 0 w 28"/>
                  <a:gd name="T3" fmla="*/ 0 h 28"/>
                  <a:gd name="T4" fmla="*/ 0 w 28"/>
                  <a:gd name="T5" fmla="*/ 28 h 28"/>
                </a:gdLst>
                <a:ahLst/>
                <a:cxnLst>
                  <a:cxn ang="0">
                    <a:pos x="T0" y="T1"/>
                  </a:cxn>
                  <a:cxn ang="0">
                    <a:pos x="T2" y="T3"/>
                  </a:cxn>
                  <a:cxn ang="0">
                    <a:pos x="T4" y="T5"/>
                  </a:cxn>
                </a:cxnLst>
                <a:rect l="0" t="0" r="r" b="b"/>
                <a:pathLst>
                  <a:path w="28" h="28">
                    <a:moveTo>
                      <a:pt x="28" y="0"/>
                    </a:moveTo>
                    <a:lnTo>
                      <a:pt x="0" y="0"/>
                    </a:lnTo>
                    <a:lnTo>
                      <a:pt x="0" y="28"/>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71" name="Freeform 117"/>
              <p:cNvSpPr/>
              <p:nvPr/>
            </p:nvSpPr>
            <p:spPr bwMode="auto">
              <a:xfrm>
                <a:off x="8759826" y="2201864"/>
                <a:ext cx="44450" cy="44450"/>
              </a:xfrm>
              <a:custGeom>
                <a:avLst/>
                <a:gdLst>
                  <a:gd name="T0" fmla="*/ 28 w 28"/>
                  <a:gd name="T1" fmla="*/ 28 h 28"/>
                  <a:gd name="T2" fmla="*/ 28 w 28"/>
                  <a:gd name="T3" fmla="*/ 0 h 28"/>
                  <a:gd name="T4" fmla="*/ 0 w 28"/>
                  <a:gd name="T5" fmla="*/ 0 h 28"/>
                </a:gdLst>
                <a:ahLst/>
                <a:cxnLst>
                  <a:cxn ang="0">
                    <a:pos x="T0" y="T1"/>
                  </a:cxn>
                  <a:cxn ang="0">
                    <a:pos x="T2" y="T3"/>
                  </a:cxn>
                  <a:cxn ang="0">
                    <a:pos x="T4" y="T5"/>
                  </a:cxn>
                </a:cxnLst>
                <a:rect l="0" t="0" r="r" b="b"/>
                <a:pathLst>
                  <a:path w="28" h="28">
                    <a:moveTo>
                      <a:pt x="28" y="28"/>
                    </a:moveTo>
                    <a:lnTo>
                      <a:pt x="28" y="0"/>
                    </a:lnTo>
                    <a:lnTo>
                      <a:pt x="0" y="0"/>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72" name="Freeform 118"/>
              <p:cNvSpPr/>
              <p:nvPr/>
            </p:nvSpPr>
            <p:spPr bwMode="auto">
              <a:xfrm>
                <a:off x="8759826" y="2443164"/>
                <a:ext cx="44450" cy="44450"/>
              </a:xfrm>
              <a:custGeom>
                <a:avLst/>
                <a:gdLst>
                  <a:gd name="T0" fmla="*/ 0 w 28"/>
                  <a:gd name="T1" fmla="*/ 28 h 28"/>
                  <a:gd name="T2" fmla="*/ 28 w 28"/>
                  <a:gd name="T3" fmla="*/ 28 h 28"/>
                  <a:gd name="T4" fmla="*/ 28 w 28"/>
                  <a:gd name="T5" fmla="*/ 0 h 28"/>
                </a:gdLst>
                <a:ahLst/>
                <a:cxnLst>
                  <a:cxn ang="0">
                    <a:pos x="T0" y="T1"/>
                  </a:cxn>
                  <a:cxn ang="0">
                    <a:pos x="T2" y="T3"/>
                  </a:cxn>
                  <a:cxn ang="0">
                    <a:pos x="T4" y="T5"/>
                  </a:cxn>
                </a:cxnLst>
                <a:rect l="0" t="0" r="r" b="b"/>
                <a:pathLst>
                  <a:path w="28" h="28">
                    <a:moveTo>
                      <a:pt x="0" y="28"/>
                    </a:moveTo>
                    <a:lnTo>
                      <a:pt x="28" y="28"/>
                    </a:lnTo>
                    <a:lnTo>
                      <a:pt x="28" y="0"/>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73" name="Rectangle 119"/>
              <p:cNvSpPr>
                <a:spLocks noChangeArrowheads="1"/>
              </p:cNvSpPr>
              <p:nvPr/>
            </p:nvSpPr>
            <p:spPr bwMode="auto">
              <a:xfrm>
                <a:off x="8534401" y="2262189"/>
                <a:ext cx="30163" cy="30163"/>
              </a:xfrm>
              <a:prstGeom prst="rect">
                <a:avLst/>
              </a:pr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74" name="Rectangle 120"/>
              <p:cNvSpPr>
                <a:spLocks noChangeArrowheads="1"/>
              </p:cNvSpPr>
              <p:nvPr/>
            </p:nvSpPr>
            <p:spPr bwMode="auto">
              <a:xfrm>
                <a:off x="8534401" y="2397126"/>
                <a:ext cx="30163" cy="30163"/>
              </a:xfrm>
              <a:prstGeom prst="rect">
                <a:avLst/>
              </a:pr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75" name="Rectangle 121"/>
              <p:cNvSpPr>
                <a:spLocks noChangeArrowheads="1"/>
              </p:cNvSpPr>
              <p:nvPr/>
            </p:nvSpPr>
            <p:spPr bwMode="auto">
              <a:xfrm>
                <a:off x="8699501" y="2262189"/>
                <a:ext cx="30163" cy="30163"/>
              </a:xfrm>
              <a:prstGeom prst="rect">
                <a:avLst/>
              </a:pr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76" name="Freeform 122"/>
              <p:cNvSpPr/>
              <p:nvPr/>
            </p:nvSpPr>
            <p:spPr bwMode="auto">
              <a:xfrm>
                <a:off x="8534401" y="2322514"/>
                <a:ext cx="44450" cy="14288"/>
              </a:xfrm>
              <a:custGeom>
                <a:avLst/>
                <a:gdLst>
                  <a:gd name="T0" fmla="*/ 0 w 28"/>
                  <a:gd name="T1" fmla="*/ 0 h 9"/>
                  <a:gd name="T2" fmla="*/ 28 w 28"/>
                  <a:gd name="T3" fmla="*/ 0 h 9"/>
                  <a:gd name="T4" fmla="*/ 28 w 28"/>
                  <a:gd name="T5" fmla="*/ 9 h 9"/>
                </a:gdLst>
                <a:ahLst/>
                <a:cxnLst>
                  <a:cxn ang="0">
                    <a:pos x="T0" y="T1"/>
                  </a:cxn>
                  <a:cxn ang="0">
                    <a:pos x="T2" y="T3"/>
                  </a:cxn>
                  <a:cxn ang="0">
                    <a:pos x="T4" y="T5"/>
                  </a:cxn>
                </a:cxnLst>
                <a:rect l="0" t="0" r="r" b="b"/>
                <a:pathLst>
                  <a:path w="28" h="9">
                    <a:moveTo>
                      <a:pt x="0" y="0"/>
                    </a:moveTo>
                    <a:lnTo>
                      <a:pt x="28" y="0"/>
                    </a:lnTo>
                    <a:lnTo>
                      <a:pt x="28" y="9"/>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77" name="Line 123"/>
              <p:cNvSpPr>
                <a:spLocks noChangeShapeType="1"/>
              </p:cNvSpPr>
              <p:nvPr/>
            </p:nvSpPr>
            <p:spPr bwMode="auto">
              <a:xfrm>
                <a:off x="8534401" y="2366964"/>
                <a:ext cx="60325" cy="0"/>
              </a:xfrm>
              <a:prstGeom prst="line">
                <a:avLst/>
              </a:prstGeom>
              <a:noFill/>
              <a:ln w="14288"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78" name="Freeform 124"/>
              <p:cNvSpPr/>
              <p:nvPr/>
            </p:nvSpPr>
            <p:spPr bwMode="auto">
              <a:xfrm>
                <a:off x="8669338" y="2352676"/>
                <a:ext cx="60325" cy="74613"/>
              </a:xfrm>
              <a:custGeom>
                <a:avLst/>
                <a:gdLst>
                  <a:gd name="T0" fmla="*/ 19 w 38"/>
                  <a:gd name="T1" fmla="*/ 28 h 47"/>
                  <a:gd name="T2" fmla="*/ 38 w 38"/>
                  <a:gd name="T3" fmla="*/ 28 h 47"/>
                  <a:gd name="T4" fmla="*/ 38 w 38"/>
                  <a:gd name="T5" fmla="*/ 47 h 47"/>
                  <a:gd name="T6" fmla="*/ 0 w 38"/>
                  <a:gd name="T7" fmla="*/ 47 h 47"/>
                  <a:gd name="T8" fmla="*/ 0 w 38"/>
                  <a:gd name="T9" fmla="*/ 0 h 47"/>
                  <a:gd name="T10" fmla="*/ 38 w 38"/>
                  <a:gd name="T11" fmla="*/ 0 h 47"/>
                  <a:gd name="T12" fmla="*/ 38 w 38"/>
                  <a:gd name="T13" fmla="*/ 9 h 47"/>
                </a:gdLst>
                <a:ahLst/>
                <a:cxnLst>
                  <a:cxn ang="0">
                    <a:pos x="T0" y="T1"/>
                  </a:cxn>
                  <a:cxn ang="0">
                    <a:pos x="T2" y="T3"/>
                  </a:cxn>
                  <a:cxn ang="0">
                    <a:pos x="T4" y="T5"/>
                  </a:cxn>
                  <a:cxn ang="0">
                    <a:pos x="T6" y="T7"/>
                  </a:cxn>
                  <a:cxn ang="0">
                    <a:pos x="T8" y="T9"/>
                  </a:cxn>
                  <a:cxn ang="0">
                    <a:pos x="T10" y="T11"/>
                  </a:cxn>
                  <a:cxn ang="0">
                    <a:pos x="T12" y="T13"/>
                  </a:cxn>
                </a:cxnLst>
                <a:rect l="0" t="0" r="r" b="b"/>
                <a:pathLst>
                  <a:path w="38" h="47">
                    <a:moveTo>
                      <a:pt x="19" y="28"/>
                    </a:moveTo>
                    <a:lnTo>
                      <a:pt x="38" y="28"/>
                    </a:lnTo>
                    <a:lnTo>
                      <a:pt x="38" y="47"/>
                    </a:lnTo>
                    <a:lnTo>
                      <a:pt x="0" y="47"/>
                    </a:lnTo>
                    <a:lnTo>
                      <a:pt x="0" y="0"/>
                    </a:lnTo>
                    <a:lnTo>
                      <a:pt x="38" y="0"/>
                    </a:lnTo>
                    <a:lnTo>
                      <a:pt x="38" y="9"/>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79" name="Line 125"/>
              <p:cNvSpPr>
                <a:spLocks noChangeShapeType="1"/>
              </p:cNvSpPr>
              <p:nvPr/>
            </p:nvSpPr>
            <p:spPr bwMode="auto">
              <a:xfrm flipV="1">
                <a:off x="8624888" y="2352676"/>
                <a:ext cx="0" cy="14288"/>
              </a:xfrm>
              <a:prstGeom prst="line">
                <a:avLst/>
              </a:prstGeom>
              <a:noFill/>
              <a:ln w="14288"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80" name="Line 126"/>
              <p:cNvSpPr>
                <a:spLocks noChangeShapeType="1"/>
              </p:cNvSpPr>
              <p:nvPr/>
            </p:nvSpPr>
            <p:spPr bwMode="auto">
              <a:xfrm flipV="1">
                <a:off x="8669338" y="2262189"/>
                <a:ext cx="0" cy="14288"/>
              </a:xfrm>
              <a:prstGeom prst="line">
                <a:avLst/>
              </a:prstGeom>
              <a:noFill/>
              <a:ln w="14288"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81" name="Line 127"/>
              <p:cNvSpPr>
                <a:spLocks noChangeShapeType="1"/>
              </p:cNvSpPr>
              <p:nvPr/>
            </p:nvSpPr>
            <p:spPr bwMode="auto">
              <a:xfrm flipH="1">
                <a:off x="8624888" y="2397126"/>
                <a:ext cx="14288" cy="0"/>
              </a:xfrm>
              <a:prstGeom prst="line">
                <a:avLst/>
              </a:prstGeom>
              <a:noFill/>
              <a:ln w="14288"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82" name="Freeform 128"/>
              <p:cNvSpPr/>
              <p:nvPr/>
            </p:nvSpPr>
            <p:spPr bwMode="auto">
              <a:xfrm>
                <a:off x="8594726" y="2397126"/>
                <a:ext cx="44450" cy="30163"/>
              </a:xfrm>
              <a:custGeom>
                <a:avLst/>
                <a:gdLst>
                  <a:gd name="T0" fmla="*/ 0 w 28"/>
                  <a:gd name="T1" fmla="*/ 0 h 19"/>
                  <a:gd name="T2" fmla="*/ 0 w 28"/>
                  <a:gd name="T3" fmla="*/ 19 h 19"/>
                  <a:gd name="T4" fmla="*/ 28 w 28"/>
                  <a:gd name="T5" fmla="*/ 19 h 19"/>
                </a:gdLst>
                <a:ahLst/>
                <a:cxnLst>
                  <a:cxn ang="0">
                    <a:pos x="T0" y="T1"/>
                  </a:cxn>
                  <a:cxn ang="0">
                    <a:pos x="T2" y="T3"/>
                  </a:cxn>
                  <a:cxn ang="0">
                    <a:pos x="T4" y="T5"/>
                  </a:cxn>
                </a:cxnLst>
                <a:rect l="0" t="0" r="r" b="b"/>
                <a:pathLst>
                  <a:path w="28" h="19">
                    <a:moveTo>
                      <a:pt x="0" y="0"/>
                    </a:moveTo>
                    <a:lnTo>
                      <a:pt x="0" y="19"/>
                    </a:lnTo>
                    <a:lnTo>
                      <a:pt x="28" y="19"/>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83" name="Freeform 129"/>
              <p:cNvSpPr/>
              <p:nvPr/>
            </p:nvSpPr>
            <p:spPr bwMode="auto">
              <a:xfrm>
                <a:off x="8594726" y="2262189"/>
                <a:ext cx="14288" cy="30163"/>
              </a:xfrm>
              <a:custGeom>
                <a:avLst/>
                <a:gdLst>
                  <a:gd name="T0" fmla="*/ 0 w 9"/>
                  <a:gd name="T1" fmla="*/ 0 h 19"/>
                  <a:gd name="T2" fmla="*/ 0 w 9"/>
                  <a:gd name="T3" fmla="*/ 19 h 19"/>
                  <a:gd name="T4" fmla="*/ 9 w 9"/>
                  <a:gd name="T5" fmla="*/ 19 h 19"/>
                </a:gdLst>
                <a:ahLst/>
                <a:cxnLst>
                  <a:cxn ang="0">
                    <a:pos x="T0" y="T1"/>
                  </a:cxn>
                  <a:cxn ang="0">
                    <a:pos x="T2" y="T3"/>
                  </a:cxn>
                  <a:cxn ang="0">
                    <a:pos x="T4" y="T5"/>
                  </a:cxn>
                </a:cxnLst>
                <a:rect l="0" t="0" r="r" b="b"/>
                <a:pathLst>
                  <a:path w="9" h="19">
                    <a:moveTo>
                      <a:pt x="0" y="0"/>
                    </a:moveTo>
                    <a:lnTo>
                      <a:pt x="0" y="19"/>
                    </a:lnTo>
                    <a:lnTo>
                      <a:pt x="9" y="19"/>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84" name="Freeform 130"/>
              <p:cNvSpPr/>
              <p:nvPr/>
            </p:nvSpPr>
            <p:spPr bwMode="auto">
              <a:xfrm>
                <a:off x="8609013" y="2262189"/>
                <a:ext cx="30163" cy="60325"/>
              </a:xfrm>
              <a:custGeom>
                <a:avLst/>
                <a:gdLst>
                  <a:gd name="T0" fmla="*/ 19 w 19"/>
                  <a:gd name="T1" fmla="*/ 0 h 38"/>
                  <a:gd name="T2" fmla="*/ 19 w 19"/>
                  <a:gd name="T3" fmla="*/ 38 h 38"/>
                  <a:gd name="T4" fmla="*/ 0 w 19"/>
                  <a:gd name="T5" fmla="*/ 38 h 38"/>
                </a:gdLst>
                <a:ahLst/>
                <a:cxnLst>
                  <a:cxn ang="0">
                    <a:pos x="T0" y="T1"/>
                  </a:cxn>
                  <a:cxn ang="0">
                    <a:pos x="T2" y="T3"/>
                  </a:cxn>
                  <a:cxn ang="0">
                    <a:pos x="T4" y="T5"/>
                  </a:cxn>
                </a:cxnLst>
                <a:rect l="0" t="0" r="r" b="b"/>
                <a:pathLst>
                  <a:path w="19" h="38">
                    <a:moveTo>
                      <a:pt x="19" y="0"/>
                    </a:moveTo>
                    <a:lnTo>
                      <a:pt x="19" y="38"/>
                    </a:lnTo>
                    <a:lnTo>
                      <a:pt x="0" y="38"/>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85" name="Line 131"/>
              <p:cNvSpPr>
                <a:spLocks noChangeShapeType="1"/>
              </p:cNvSpPr>
              <p:nvPr/>
            </p:nvSpPr>
            <p:spPr bwMode="auto">
              <a:xfrm>
                <a:off x="8669338" y="2322514"/>
                <a:ext cx="60325" cy="0"/>
              </a:xfrm>
              <a:prstGeom prst="line">
                <a:avLst/>
              </a:prstGeom>
              <a:noFill/>
              <a:ln w="14288"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grpSp>
      </p:grpSp>
      <p:grpSp>
        <p:nvGrpSpPr>
          <p:cNvPr id="15" name="Group 14"/>
          <p:cNvGrpSpPr/>
          <p:nvPr/>
        </p:nvGrpSpPr>
        <p:grpSpPr>
          <a:xfrm>
            <a:off x="3292928" y="4350535"/>
            <a:ext cx="8262258" cy="674914"/>
            <a:chOff x="3292928" y="4367359"/>
            <a:chExt cx="8262258" cy="674914"/>
          </a:xfrm>
        </p:grpSpPr>
        <p:sp>
          <p:nvSpPr>
            <p:cNvPr id="40" name="Rectangle: Rounded Corners 39"/>
            <p:cNvSpPr/>
            <p:nvPr/>
          </p:nvSpPr>
          <p:spPr>
            <a:xfrm>
              <a:off x="3292928" y="4367359"/>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Rounded Corners 44"/>
            <p:cNvSpPr/>
            <p:nvPr/>
          </p:nvSpPr>
          <p:spPr>
            <a:xfrm>
              <a:off x="10863944" y="4367359"/>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p:nvSpPr>
          <p:spPr>
            <a:xfrm>
              <a:off x="3637643" y="4467490"/>
              <a:ext cx="5386614" cy="4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1600" dirty="0">
                  <a:solidFill>
                    <a:srgbClr val="232F3E"/>
                  </a:solidFill>
                  <a:latin typeface="Segoe UI" panose="020B0502040204020203" pitchFamily="34" charset="0"/>
                  <a:cs typeface="Segoe UI" panose="020B0502040204020203" pitchFamily="34" charset="0"/>
                </a:rPr>
                <a:t>                                             </a:t>
              </a:r>
              <a:r>
                <a:rPr lang="en-US" sz="2000" dirty="0">
                  <a:solidFill>
                    <a:srgbClr val="232F3E"/>
                  </a:solidFill>
                  <a:latin typeface="Segoe UI" panose="020B0502040204020203" pitchFamily="34" charset="0"/>
                  <a:cs typeface="Segoe UI" panose="020B0502040204020203" pitchFamily="34" charset="0"/>
                </a:rPr>
                <a:t>Geographical Analysis </a:t>
              </a:r>
              <a:endParaRPr lang="en-US" sz="2000" dirty="0">
                <a:solidFill>
                  <a:srgbClr val="232F3E"/>
                </a:solidFill>
                <a:latin typeface="Segoe UI" panose="020B0502040204020203" pitchFamily="34" charset="0"/>
                <a:cs typeface="Segoe UI" panose="020B0502040204020203" pitchFamily="34" charset="0"/>
              </a:endParaRPr>
            </a:p>
          </p:txBody>
        </p:sp>
        <p:grpSp>
          <p:nvGrpSpPr>
            <p:cNvPr id="86" name="Group 85"/>
            <p:cNvGrpSpPr/>
            <p:nvPr/>
          </p:nvGrpSpPr>
          <p:grpSpPr>
            <a:xfrm>
              <a:off x="11036528" y="4544478"/>
              <a:ext cx="346075" cy="320676"/>
              <a:chOff x="2678113" y="2182813"/>
              <a:chExt cx="346075" cy="320676"/>
            </a:xfrm>
          </p:grpSpPr>
          <p:sp>
            <p:nvSpPr>
              <p:cNvPr id="87" name="Freeform 33"/>
              <p:cNvSpPr/>
              <p:nvPr/>
            </p:nvSpPr>
            <p:spPr bwMode="auto">
              <a:xfrm>
                <a:off x="2678113" y="2182813"/>
                <a:ext cx="346075" cy="115888"/>
              </a:xfrm>
              <a:custGeom>
                <a:avLst/>
                <a:gdLst>
                  <a:gd name="T0" fmla="*/ 82 w 92"/>
                  <a:gd name="T1" fmla="*/ 5 h 31"/>
                  <a:gd name="T2" fmla="*/ 92 w 92"/>
                  <a:gd name="T3" fmla="*/ 17 h 31"/>
                  <a:gd name="T4" fmla="*/ 92 w 92"/>
                  <a:gd name="T5" fmla="*/ 23 h 31"/>
                  <a:gd name="T6" fmla="*/ 84 w 92"/>
                  <a:gd name="T7" fmla="*/ 31 h 31"/>
                  <a:gd name="T8" fmla="*/ 72 w 92"/>
                  <a:gd name="T9" fmla="*/ 31 h 31"/>
                  <a:gd name="T10" fmla="*/ 64 w 92"/>
                  <a:gd name="T11" fmla="*/ 23 h 31"/>
                  <a:gd name="T12" fmla="*/ 64 w 92"/>
                  <a:gd name="T13" fmla="*/ 19 h 31"/>
                  <a:gd name="T14" fmla="*/ 28 w 92"/>
                  <a:gd name="T15" fmla="*/ 19 h 31"/>
                  <a:gd name="T16" fmla="*/ 28 w 92"/>
                  <a:gd name="T17" fmla="*/ 23 h 31"/>
                  <a:gd name="T18" fmla="*/ 20 w 92"/>
                  <a:gd name="T19" fmla="*/ 31 h 31"/>
                  <a:gd name="T20" fmla="*/ 8 w 92"/>
                  <a:gd name="T21" fmla="*/ 31 h 31"/>
                  <a:gd name="T22" fmla="*/ 0 w 92"/>
                  <a:gd name="T23" fmla="*/ 23 h 31"/>
                  <a:gd name="T24" fmla="*/ 0 w 92"/>
                  <a:gd name="T25" fmla="*/ 17 h 31"/>
                  <a:gd name="T26" fmla="*/ 10 w 92"/>
                  <a:gd name="T27" fmla="*/ 5 h 31"/>
                  <a:gd name="T28" fmla="*/ 82 w 92"/>
                  <a:gd name="T29" fmla="*/ 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2" h="31">
                    <a:moveTo>
                      <a:pt x="82" y="5"/>
                    </a:moveTo>
                    <a:cubicBezTo>
                      <a:pt x="88" y="6"/>
                      <a:pt x="92" y="11"/>
                      <a:pt x="92" y="17"/>
                    </a:cubicBezTo>
                    <a:cubicBezTo>
                      <a:pt x="92" y="23"/>
                      <a:pt x="92" y="23"/>
                      <a:pt x="92" y="23"/>
                    </a:cubicBezTo>
                    <a:cubicBezTo>
                      <a:pt x="92" y="27"/>
                      <a:pt x="88" y="31"/>
                      <a:pt x="84" y="31"/>
                    </a:cubicBezTo>
                    <a:cubicBezTo>
                      <a:pt x="72" y="31"/>
                      <a:pt x="72" y="31"/>
                      <a:pt x="72" y="31"/>
                    </a:cubicBezTo>
                    <a:cubicBezTo>
                      <a:pt x="68" y="31"/>
                      <a:pt x="64" y="27"/>
                      <a:pt x="64" y="23"/>
                    </a:cubicBezTo>
                    <a:cubicBezTo>
                      <a:pt x="64" y="19"/>
                      <a:pt x="64" y="19"/>
                      <a:pt x="64" y="19"/>
                    </a:cubicBezTo>
                    <a:cubicBezTo>
                      <a:pt x="52" y="18"/>
                      <a:pt x="40" y="18"/>
                      <a:pt x="28" y="19"/>
                    </a:cubicBezTo>
                    <a:cubicBezTo>
                      <a:pt x="28" y="23"/>
                      <a:pt x="28" y="23"/>
                      <a:pt x="28" y="23"/>
                    </a:cubicBezTo>
                    <a:cubicBezTo>
                      <a:pt x="28" y="27"/>
                      <a:pt x="24" y="31"/>
                      <a:pt x="20" y="31"/>
                    </a:cubicBezTo>
                    <a:cubicBezTo>
                      <a:pt x="8" y="31"/>
                      <a:pt x="8" y="31"/>
                      <a:pt x="8" y="31"/>
                    </a:cubicBezTo>
                    <a:cubicBezTo>
                      <a:pt x="4" y="31"/>
                      <a:pt x="0" y="27"/>
                      <a:pt x="0" y="23"/>
                    </a:cubicBezTo>
                    <a:cubicBezTo>
                      <a:pt x="0" y="17"/>
                      <a:pt x="0" y="17"/>
                      <a:pt x="0" y="17"/>
                    </a:cubicBezTo>
                    <a:cubicBezTo>
                      <a:pt x="0" y="11"/>
                      <a:pt x="4" y="6"/>
                      <a:pt x="10" y="5"/>
                    </a:cubicBezTo>
                    <a:cubicBezTo>
                      <a:pt x="33" y="0"/>
                      <a:pt x="57" y="0"/>
                      <a:pt x="82" y="5"/>
                    </a:cubicBezTo>
                    <a:close/>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88" name="Rectangle 87"/>
              <p:cNvSpPr>
                <a:spLocks noChangeArrowheads="1"/>
              </p:cNvSpPr>
              <p:nvPr/>
            </p:nvSpPr>
            <p:spPr bwMode="auto">
              <a:xfrm>
                <a:off x="2752725" y="2352676"/>
                <a:ext cx="46038" cy="30163"/>
              </a:xfrm>
              <a:prstGeom prst="rect">
                <a:avLst/>
              </a:pr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89" name="Rectangle 88"/>
              <p:cNvSpPr>
                <a:spLocks noChangeArrowheads="1"/>
              </p:cNvSpPr>
              <p:nvPr/>
            </p:nvSpPr>
            <p:spPr bwMode="auto">
              <a:xfrm>
                <a:off x="2827338" y="2352676"/>
                <a:ext cx="46038" cy="30163"/>
              </a:xfrm>
              <a:prstGeom prst="rect">
                <a:avLst/>
              </a:pr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90" name="Rectangle 89"/>
              <p:cNvSpPr>
                <a:spLocks noChangeArrowheads="1"/>
              </p:cNvSpPr>
              <p:nvPr/>
            </p:nvSpPr>
            <p:spPr bwMode="auto">
              <a:xfrm>
                <a:off x="2903538" y="2352676"/>
                <a:ext cx="44450" cy="30163"/>
              </a:xfrm>
              <a:prstGeom prst="rect">
                <a:avLst/>
              </a:pr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91" name="Rectangle 90"/>
              <p:cNvSpPr>
                <a:spLocks noChangeArrowheads="1"/>
              </p:cNvSpPr>
              <p:nvPr/>
            </p:nvSpPr>
            <p:spPr bwMode="auto">
              <a:xfrm>
                <a:off x="2752725" y="2413001"/>
                <a:ext cx="46038" cy="30163"/>
              </a:xfrm>
              <a:prstGeom prst="rect">
                <a:avLst/>
              </a:pr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92" name="Rectangle 91"/>
              <p:cNvSpPr>
                <a:spLocks noChangeArrowheads="1"/>
              </p:cNvSpPr>
              <p:nvPr/>
            </p:nvSpPr>
            <p:spPr bwMode="auto">
              <a:xfrm>
                <a:off x="2827338" y="2413001"/>
                <a:ext cx="46038" cy="30163"/>
              </a:xfrm>
              <a:prstGeom prst="rect">
                <a:avLst/>
              </a:pr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93" name="Rectangle 92"/>
              <p:cNvSpPr>
                <a:spLocks noChangeArrowheads="1"/>
              </p:cNvSpPr>
              <p:nvPr/>
            </p:nvSpPr>
            <p:spPr bwMode="auto">
              <a:xfrm>
                <a:off x="2903538" y="2413001"/>
                <a:ext cx="44450" cy="30163"/>
              </a:xfrm>
              <a:prstGeom prst="rect">
                <a:avLst/>
              </a:pr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94" name="Rectangle 93"/>
              <p:cNvSpPr>
                <a:spLocks noChangeArrowheads="1"/>
              </p:cNvSpPr>
              <p:nvPr/>
            </p:nvSpPr>
            <p:spPr bwMode="auto">
              <a:xfrm>
                <a:off x="2752725" y="2473326"/>
                <a:ext cx="46038" cy="30163"/>
              </a:xfrm>
              <a:prstGeom prst="rect">
                <a:avLst/>
              </a:pr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95" name="Rectangle 94"/>
              <p:cNvSpPr>
                <a:spLocks noChangeArrowheads="1"/>
              </p:cNvSpPr>
              <p:nvPr/>
            </p:nvSpPr>
            <p:spPr bwMode="auto">
              <a:xfrm>
                <a:off x="2827338" y="2473326"/>
                <a:ext cx="46038" cy="30163"/>
              </a:xfrm>
              <a:prstGeom prst="rect">
                <a:avLst/>
              </a:pr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96" name="Rectangle 95"/>
              <p:cNvSpPr>
                <a:spLocks noChangeArrowheads="1"/>
              </p:cNvSpPr>
              <p:nvPr/>
            </p:nvSpPr>
            <p:spPr bwMode="auto">
              <a:xfrm>
                <a:off x="2903538" y="2473326"/>
                <a:ext cx="44450" cy="30163"/>
              </a:xfrm>
              <a:prstGeom prst="rect">
                <a:avLst/>
              </a:prstGeom>
              <a:noFill/>
              <a:ln w="14288" cap="flat">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grpSp>
      <p:grpSp>
        <p:nvGrpSpPr>
          <p:cNvPr id="16" name="Group 15"/>
          <p:cNvGrpSpPr/>
          <p:nvPr/>
        </p:nvGrpSpPr>
        <p:grpSpPr>
          <a:xfrm>
            <a:off x="3292928" y="5288958"/>
            <a:ext cx="8262258" cy="674914"/>
            <a:chOff x="3292928" y="5288958"/>
            <a:chExt cx="8262258" cy="674914"/>
          </a:xfrm>
        </p:grpSpPr>
        <p:sp>
          <p:nvSpPr>
            <p:cNvPr id="41" name="Rectangle: Rounded Corners 40"/>
            <p:cNvSpPr/>
            <p:nvPr/>
          </p:nvSpPr>
          <p:spPr>
            <a:xfrm>
              <a:off x="3292928" y="5288958"/>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Rounded Corners 45"/>
            <p:cNvSpPr/>
            <p:nvPr/>
          </p:nvSpPr>
          <p:spPr>
            <a:xfrm>
              <a:off x="10863944" y="5288958"/>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p:nvSpPr>
          <p:spPr>
            <a:xfrm>
              <a:off x="3637643" y="5389089"/>
              <a:ext cx="5386614" cy="4746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1600" dirty="0">
                  <a:solidFill>
                    <a:srgbClr val="232F3E"/>
                  </a:solidFill>
                  <a:latin typeface="Segoe UI" panose="020B0502040204020203" pitchFamily="34" charset="0"/>
                  <a:cs typeface="Segoe UI" panose="020B0502040204020203" pitchFamily="34" charset="0"/>
                </a:rPr>
                <a:t>                                              </a:t>
              </a:r>
              <a:r>
                <a:rPr lang="en-US" sz="2000" dirty="0">
                  <a:solidFill>
                    <a:srgbClr val="232F3E"/>
                  </a:solidFill>
                  <a:latin typeface="Segoe UI" panose="020B0502040204020203" pitchFamily="34" charset="0"/>
                  <a:cs typeface="Segoe UI" panose="020B0502040204020203" pitchFamily="34" charset="0"/>
                </a:rPr>
                <a:t>Business Insights</a:t>
              </a:r>
              <a:r>
                <a:rPr lang="en-US" sz="1600" dirty="0">
                  <a:solidFill>
                    <a:srgbClr val="232F3E"/>
                  </a:solidFill>
                  <a:latin typeface="Segoe UI" panose="020B0502040204020203" pitchFamily="34" charset="0"/>
                  <a:cs typeface="Segoe UI" panose="020B0502040204020203" pitchFamily="34" charset="0"/>
                </a:rPr>
                <a:t> </a:t>
              </a:r>
              <a:endParaRPr lang="en-US" sz="1600" dirty="0">
                <a:solidFill>
                  <a:srgbClr val="232F3E"/>
                </a:solidFill>
                <a:latin typeface="Segoe UI" panose="020B0502040204020203" pitchFamily="34" charset="0"/>
                <a:cs typeface="Segoe UI" panose="020B0502040204020203" pitchFamily="34" charset="0"/>
              </a:endParaRPr>
            </a:p>
          </p:txBody>
        </p:sp>
        <p:grpSp>
          <p:nvGrpSpPr>
            <p:cNvPr id="97" name="Group 96"/>
            <p:cNvGrpSpPr/>
            <p:nvPr/>
          </p:nvGrpSpPr>
          <p:grpSpPr>
            <a:xfrm>
              <a:off x="11036528" y="5453378"/>
              <a:ext cx="346075" cy="346075"/>
              <a:chOff x="8447088" y="5060951"/>
              <a:chExt cx="346075" cy="346075"/>
            </a:xfrm>
          </p:grpSpPr>
          <p:sp>
            <p:nvSpPr>
              <p:cNvPr id="98" name="Freeform 365"/>
              <p:cNvSpPr/>
              <p:nvPr/>
            </p:nvSpPr>
            <p:spPr bwMode="auto">
              <a:xfrm>
                <a:off x="8523288" y="5121276"/>
                <a:ext cx="195263" cy="150813"/>
              </a:xfrm>
              <a:custGeom>
                <a:avLst/>
                <a:gdLst>
                  <a:gd name="T0" fmla="*/ 123 w 123"/>
                  <a:gd name="T1" fmla="*/ 95 h 95"/>
                  <a:gd name="T2" fmla="*/ 123 w 123"/>
                  <a:gd name="T3" fmla="*/ 19 h 95"/>
                  <a:gd name="T4" fmla="*/ 52 w 123"/>
                  <a:gd name="T5" fmla="*/ 19 h 95"/>
                  <a:gd name="T6" fmla="*/ 42 w 123"/>
                  <a:gd name="T7" fmla="*/ 0 h 95"/>
                  <a:gd name="T8" fmla="*/ 0 w 123"/>
                  <a:gd name="T9" fmla="*/ 0 h 95"/>
                  <a:gd name="T10" fmla="*/ 0 w 123"/>
                  <a:gd name="T11" fmla="*/ 95 h 95"/>
                </a:gdLst>
                <a:ahLst/>
                <a:cxnLst>
                  <a:cxn ang="0">
                    <a:pos x="T0" y="T1"/>
                  </a:cxn>
                  <a:cxn ang="0">
                    <a:pos x="T2" y="T3"/>
                  </a:cxn>
                  <a:cxn ang="0">
                    <a:pos x="T4" y="T5"/>
                  </a:cxn>
                  <a:cxn ang="0">
                    <a:pos x="T6" y="T7"/>
                  </a:cxn>
                  <a:cxn ang="0">
                    <a:pos x="T8" y="T9"/>
                  </a:cxn>
                  <a:cxn ang="0">
                    <a:pos x="T10" y="T11"/>
                  </a:cxn>
                </a:cxnLst>
                <a:rect l="0" t="0" r="r" b="b"/>
                <a:pathLst>
                  <a:path w="123" h="95">
                    <a:moveTo>
                      <a:pt x="123" y="95"/>
                    </a:moveTo>
                    <a:lnTo>
                      <a:pt x="123" y="19"/>
                    </a:lnTo>
                    <a:lnTo>
                      <a:pt x="52" y="19"/>
                    </a:lnTo>
                    <a:lnTo>
                      <a:pt x="42" y="0"/>
                    </a:lnTo>
                    <a:lnTo>
                      <a:pt x="0" y="0"/>
                    </a:lnTo>
                    <a:lnTo>
                      <a:pt x="0" y="95"/>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99" name="Freeform 366"/>
              <p:cNvSpPr/>
              <p:nvPr/>
            </p:nvSpPr>
            <p:spPr bwMode="auto">
              <a:xfrm>
                <a:off x="8537575" y="5091113"/>
                <a:ext cx="165100" cy="30163"/>
              </a:xfrm>
              <a:custGeom>
                <a:avLst/>
                <a:gdLst>
                  <a:gd name="T0" fmla="*/ 104 w 104"/>
                  <a:gd name="T1" fmla="*/ 19 h 19"/>
                  <a:gd name="T2" fmla="*/ 52 w 104"/>
                  <a:gd name="T3" fmla="*/ 19 h 19"/>
                  <a:gd name="T4" fmla="*/ 43 w 104"/>
                  <a:gd name="T5" fmla="*/ 0 h 19"/>
                  <a:gd name="T6" fmla="*/ 0 w 104"/>
                  <a:gd name="T7" fmla="*/ 0 h 19"/>
                </a:gdLst>
                <a:ahLst/>
                <a:cxnLst>
                  <a:cxn ang="0">
                    <a:pos x="T0" y="T1"/>
                  </a:cxn>
                  <a:cxn ang="0">
                    <a:pos x="T2" y="T3"/>
                  </a:cxn>
                  <a:cxn ang="0">
                    <a:pos x="T4" y="T5"/>
                  </a:cxn>
                  <a:cxn ang="0">
                    <a:pos x="T6" y="T7"/>
                  </a:cxn>
                </a:cxnLst>
                <a:rect l="0" t="0" r="r" b="b"/>
                <a:pathLst>
                  <a:path w="104" h="19">
                    <a:moveTo>
                      <a:pt x="104" y="19"/>
                    </a:moveTo>
                    <a:lnTo>
                      <a:pt x="52" y="19"/>
                    </a:lnTo>
                    <a:lnTo>
                      <a:pt x="43" y="0"/>
                    </a:lnTo>
                    <a:lnTo>
                      <a:pt x="0" y="0"/>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01" name="Freeform 367"/>
              <p:cNvSpPr/>
              <p:nvPr/>
            </p:nvSpPr>
            <p:spPr bwMode="auto">
              <a:xfrm>
                <a:off x="8553450" y="5060951"/>
                <a:ext cx="134938" cy="30163"/>
              </a:xfrm>
              <a:custGeom>
                <a:avLst/>
                <a:gdLst>
                  <a:gd name="T0" fmla="*/ 85 w 85"/>
                  <a:gd name="T1" fmla="*/ 19 h 19"/>
                  <a:gd name="T2" fmla="*/ 52 w 85"/>
                  <a:gd name="T3" fmla="*/ 19 h 19"/>
                  <a:gd name="T4" fmla="*/ 42 w 85"/>
                  <a:gd name="T5" fmla="*/ 0 h 19"/>
                  <a:gd name="T6" fmla="*/ 0 w 85"/>
                  <a:gd name="T7" fmla="*/ 0 h 19"/>
                </a:gdLst>
                <a:ahLst/>
                <a:cxnLst>
                  <a:cxn ang="0">
                    <a:pos x="T0" y="T1"/>
                  </a:cxn>
                  <a:cxn ang="0">
                    <a:pos x="T2" y="T3"/>
                  </a:cxn>
                  <a:cxn ang="0">
                    <a:pos x="T4" y="T5"/>
                  </a:cxn>
                  <a:cxn ang="0">
                    <a:pos x="T6" y="T7"/>
                  </a:cxn>
                </a:cxnLst>
                <a:rect l="0" t="0" r="r" b="b"/>
                <a:pathLst>
                  <a:path w="85" h="19">
                    <a:moveTo>
                      <a:pt x="85" y="19"/>
                    </a:moveTo>
                    <a:lnTo>
                      <a:pt x="52" y="19"/>
                    </a:lnTo>
                    <a:lnTo>
                      <a:pt x="42" y="0"/>
                    </a:lnTo>
                    <a:lnTo>
                      <a:pt x="0" y="0"/>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02" name="Freeform 368"/>
              <p:cNvSpPr/>
              <p:nvPr/>
            </p:nvSpPr>
            <p:spPr bwMode="auto">
              <a:xfrm>
                <a:off x="8447088" y="5302251"/>
                <a:ext cx="346075" cy="104775"/>
              </a:xfrm>
              <a:custGeom>
                <a:avLst/>
                <a:gdLst>
                  <a:gd name="T0" fmla="*/ 92 w 92"/>
                  <a:gd name="T1" fmla="*/ 28 h 28"/>
                  <a:gd name="T2" fmla="*/ 0 w 92"/>
                  <a:gd name="T3" fmla="*/ 28 h 28"/>
                  <a:gd name="T4" fmla="*/ 0 w 92"/>
                  <a:gd name="T5" fmla="*/ 0 h 28"/>
                  <a:gd name="T6" fmla="*/ 30 w 92"/>
                  <a:gd name="T7" fmla="*/ 0 h 28"/>
                  <a:gd name="T8" fmla="*/ 30 w 92"/>
                  <a:gd name="T9" fmla="*/ 4 h 28"/>
                  <a:gd name="T10" fmla="*/ 38 w 92"/>
                  <a:gd name="T11" fmla="*/ 12 h 28"/>
                  <a:gd name="T12" fmla="*/ 56 w 92"/>
                  <a:gd name="T13" fmla="*/ 12 h 28"/>
                  <a:gd name="T14" fmla="*/ 64 w 92"/>
                  <a:gd name="T15" fmla="*/ 4 h 28"/>
                  <a:gd name="T16" fmla="*/ 64 w 92"/>
                  <a:gd name="T17" fmla="*/ 0 h 28"/>
                  <a:gd name="T18" fmla="*/ 92 w 92"/>
                  <a:gd name="T19" fmla="*/ 0 h 28"/>
                  <a:gd name="T20" fmla="*/ 92 w 92"/>
                  <a:gd name="T2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 h="28">
                    <a:moveTo>
                      <a:pt x="92" y="28"/>
                    </a:moveTo>
                    <a:cubicBezTo>
                      <a:pt x="0" y="28"/>
                      <a:pt x="0" y="28"/>
                      <a:pt x="0" y="28"/>
                    </a:cubicBezTo>
                    <a:cubicBezTo>
                      <a:pt x="0" y="0"/>
                      <a:pt x="0" y="0"/>
                      <a:pt x="0" y="0"/>
                    </a:cubicBezTo>
                    <a:cubicBezTo>
                      <a:pt x="30" y="0"/>
                      <a:pt x="30" y="0"/>
                      <a:pt x="30" y="0"/>
                    </a:cubicBezTo>
                    <a:cubicBezTo>
                      <a:pt x="30" y="4"/>
                      <a:pt x="30" y="4"/>
                      <a:pt x="30" y="4"/>
                    </a:cubicBezTo>
                    <a:cubicBezTo>
                      <a:pt x="30" y="8"/>
                      <a:pt x="34" y="12"/>
                      <a:pt x="38" y="12"/>
                    </a:cubicBezTo>
                    <a:cubicBezTo>
                      <a:pt x="56" y="12"/>
                      <a:pt x="56" y="12"/>
                      <a:pt x="56" y="12"/>
                    </a:cubicBezTo>
                    <a:cubicBezTo>
                      <a:pt x="60" y="12"/>
                      <a:pt x="64" y="8"/>
                      <a:pt x="64" y="4"/>
                    </a:cubicBezTo>
                    <a:cubicBezTo>
                      <a:pt x="64" y="0"/>
                      <a:pt x="64" y="0"/>
                      <a:pt x="64" y="0"/>
                    </a:cubicBezTo>
                    <a:cubicBezTo>
                      <a:pt x="92" y="0"/>
                      <a:pt x="92" y="0"/>
                      <a:pt x="92" y="0"/>
                    </a:cubicBezTo>
                    <a:lnTo>
                      <a:pt x="92" y="28"/>
                    </a:lnTo>
                    <a:close/>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07" name="Freeform 369"/>
              <p:cNvSpPr/>
              <p:nvPr/>
            </p:nvSpPr>
            <p:spPr bwMode="auto">
              <a:xfrm>
                <a:off x="8447088" y="5211763"/>
                <a:ext cx="76200" cy="90488"/>
              </a:xfrm>
              <a:custGeom>
                <a:avLst/>
                <a:gdLst>
                  <a:gd name="T0" fmla="*/ 0 w 48"/>
                  <a:gd name="T1" fmla="*/ 57 h 57"/>
                  <a:gd name="T2" fmla="*/ 33 w 48"/>
                  <a:gd name="T3" fmla="*/ 0 h 57"/>
                  <a:gd name="T4" fmla="*/ 48 w 48"/>
                  <a:gd name="T5" fmla="*/ 0 h 57"/>
                </a:gdLst>
                <a:ahLst/>
                <a:cxnLst>
                  <a:cxn ang="0">
                    <a:pos x="T0" y="T1"/>
                  </a:cxn>
                  <a:cxn ang="0">
                    <a:pos x="T2" y="T3"/>
                  </a:cxn>
                  <a:cxn ang="0">
                    <a:pos x="T4" y="T5"/>
                  </a:cxn>
                </a:cxnLst>
                <a:rect l="0" t="0" r="r" b="b"/>
                <a:pathLst>
                  <a:path w="48" h="57">
                    <a:moveTo>
                      <a:pt x="0" y="57"/>
                    </a:moveTo>
                    <a:lnTo>
                      <a:pt x="33" y="0"/>
                    </a:lnTo>
                    <a:lnTo>
                      <a:pt x="48" y="0"/>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08" name="Freeform 370"/>
              <p:cNvSpPr/>
              <p:nvPr/>
            </p:nvSpPr>
            <p:spPr bwMode="auto">
              <a:xfrm>
                <a:off x="8718550" y="5211763"/>
                <a:ext cx="74613" cy="90488"/>
              </a:xfrm>
              <a:custGeom>
                <a:avLst/>
                <a:gdLst>
                  <a:gd name="T0" fmla="*/ 0 w 47"/>
                  <a:gd name="T1" fmla="*/ 0 h 57"/>
                  <a:gd name="T2" fmla="*/ 14 w 47"/>
                  <a:gd name="T3" fmla="*/ 0 h 57"/>
                  <a:gd name="T4" fmla="*/ 47 w 47"/>
                  <a:gd name="T5" fmla="*/ 57 h 57"/>
                </a:gdLst>
                <a:ahLst/>
                <a:cxnLst>
                  <a:cxn ang="0">
                    <a:pos x="T0" y="T1"/>
                  </a:cxn>
                  <a:cxn ang="0">
                    <a:pos x="T2" y="T3"/>
                  </a:cxn>
                  <a:cxn ang="0">
                    <a:pos x="T4" y="T5"/>
                  </a:cxn>
                </a:cxnLst>
                <a:rect l="0" t="0" r="r" b="b"/>
                <a:pathLst>
                  <a:path w="47" h="57">
                    <a:moveTo>
                      <a:pt x="0" y="0"/>
                    </a:moveTo>
                    <a:lnTo>
                      <a:pt x="14" y="0"/>
                    </a:lnTo>
                    <a:lnTo>
                      <a:pt x="47" y="57"/>
                    </a:ln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09" name="Freeform 371"/>
              <p:cNvSpPr/>
              <p:nvPr/>
            </p:nvSpPr>
            <p:spPr bwMode="auto">
              <a:xfrm>
                <a:off x="8583613" y="5181601"/>
                <a:ext cx="88900" cy="90488"/>
              </a:xfrm>
              <a:custGeom>
                <a:avLst/>
                <a:gdLst>
                  <a:gd name="T0" fmla="*/ 16 w 24"/>
                  <a:gd name="T1" fmla="*/ 13 h 24"/>
                  <a:gd name="T2" fmla="*/ 19 w 24"/>
                  <a:gd name="T3" fmla="*/ 7 h 24"/>
                  <a:gd name="T4" fmla="*/ 12 w 24"/>
                  <a:gd name="T5" fmla="*/ 0 h 24"/>
                  <a:gd name="T6" fmla="*/ 5 w 24"/>
                  <a:gd name="T7" fmla="*/ 7 h 24"/>
                  <a:gd name="T8" fmla="*/ 8 w 24"/>
                  <a:gd name="T9" fmla="*/ 13 h 24"/>
                  <a:gd name="T10" fmla="*/ 0 w 24"/>
                  <a:gd name="T11" fmla="*/ 24 h 24"/>
                  <a:gd name="T12" fmla="*/ 24 w 24"/>
                  <a:gd name="T13" fmla="*/ 24 h 24"/>
                  <a:gd name="T14" fmla="*/ 16 w 24"/>
                  <a:gd name="T15" fmla="*/ 13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24">
                    <a:moveTo>
                      <a:pt x="16" y="13"/>
                    </a:moveTo>
                    <a:cubicBezTo>
                      <a:pt x="18" y="11"/>
                      <a:pt x="19" y="9"/>
                      <a:pt x="19" y="7"/>
                    </a:cubicBezTo>
                    <a:cubicBezTo>
                      <a:pt x="19" y="3"/>
                      <a:pt x="16" y="0"/>
                      <a:pt x="12" y="0"/>
                    </a:cubicBezTo>
                    <a:cubicBezTo>
                      <a:pt x="8" y="0"/>
                      <a:pt x="5" y="3"/>
                      <a:pt x="5" y="7"/>
                    </a:cubicBezTo>
                    <a:cubicBezTo>
                      <a:pt x="5" y="9"/>
                      <a:pt x="6" y="11"/>
                      <a:pt x="8" y="13"/>
                    </a:cubicBezTo>
                    <a:cubicBezTo>
                      <a:pt x="3" y="14"/>
                      <a:pt x="0" y="17"/>
                      <a:pt x="0" y="24"/>
                    </a:cubicBezTo>
                    <a:cubicBezTo>
                      <a:pt x="24" y="24"/>
                      <a:pt x="24" y="24"/>
                      <a:pt x="24" y="24"/>
                    </a:cubicBezTo>
                    <a:cubicBezTo>
                      <a:pt x="24" y="17"/>
                      <a:pt x="21" y="14"/>
                      <a:pt x="16" y="13"/>
                    </a:cubicBezTo>
                    <a:close/>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grpSp>
      <p:sp>
        <p:nvSpPr>
          <p:cNvPr id="118" name="Rectangle: Rounded Corners 117"/>
          <p:cNvSpPr/>
          <p:nvPr/>
        </p:nvSpPr>
        <p:spPr>
          <a:xfrm>
            <a:off x="3292928" y="3412111"/>
            <a:ext cx="8262258" cy="674914"/>
          </a:xfrm>
          <a:prstGeom prst="round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Rectangle: Rounded Corners 118"/>
          <p:cNvSpPr/>
          <p:nvPr/>
        </p:nvSpPr>
        <p:spPr>
          <a:xfrm>
            <a:off x="10863944" y="341211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p:cNvSpPr/>
          <p:nvPr/>
        </p:nvSpPr>
        <p:spPr>
          <a:xfrm>
            <a:off x="3637915" y="3512185"/>
            <a:ext cx="7042150" cy="4743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r>
              <a:rPr lang="en-US" sz="1600" dirty="0">
                <a:solidFill>
                  <a:srgbClr val="232F3E"/>
                </a:solidFill>
                <a:latin typeface="Segoe UI" panose="020B0502040204020203" pitchFamily="34" charset="0"/>
                <a:cs typeface="Segoe UI" panose="020B0502040204020203" pitchFamily="34" charset="0"/>
              </a:rPr>
              <a:t>                                            </a:t>
            </a:r>
            <a:r>
              <a:rPr lang="en-US" sz="2000" dirty="0">
                <a:solidFill>
                  <a:srgbClr val="232F3E"/>
                </a:solidFill>
                <a:latin typeface="Segoe UI" panose="020B0502040204020203" pitchFamily="34" charset="0"/>
                <a:cs typeface="Segoe UI" panose="020B0502040204020203" pitchFamily="34" charset="0"/>
              </a:rPr>
              <a:t>Customer Segmentation</a:t>
            </a:r>
            <a:endParaRPr lang="en-US" sz="2000" dirty="0">
              <a:solidFill>
                <a:srgbClr val="232F3E"/>
              </a:solidFill>
              <a:latin typeface="Segoe UI" panose="020B0502040204020203" pitchFamily="34" charset="0"/>
              <a:cs typeface="Segoe UI" panose="020B0502040204020203" pitchFamily="34" charset="0"/>
            </a:endParaRPr>
          </a:p>
        </p:txBody>
      </p:sp>
      <p:sp>
        <p:nvSpPr>
          <p:cNvPr id="2" name="Rectangle: Rounded Corners 1"/>
          <p:cNvSpPr/>
          <p:nvPr/>
        </p:nvSpPr>
        <p:spPr>
          <a:xfrm>
            <a:off x="667657" y="3786081"/>
            <a:ext cx="2042886" cy="774004"/>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2" name="Group 131"/>
          <p:cNvGrpSpPr/>
          <p:nvPr/>
        </p:nvGrpSpPr>
        <p:grpSpPr>
          <a:xfrm>
            <a:off x="11081771" y="3576531"/>
            <a:ext cx="255588" cy="346075"/>
            <a:chOff x="5607051" y="2173289"/>
            <a:chExt cx="255588" cy="346075"/>
          </a:xfrm>
        </p:grpSpPr>
        <p:sp>
          <p:nvSpPr>
            <p:cNvPr id="133" name="Freeform 49"/>
            <p:cNvSpPr/>
            <p:nvPr/>
          </p:nvSpPr>
          <p:spPr bwMode="auto">
            <a:xfrm>
              <a:off x="5727701" y="2217739"/>
              <a:ext cx="90488" cy="180975"/>
            </a:xfrm>
            <a:custGeom>
              <a:avLst/>
              <a:gdLst>
                <a:gd name="T0" fmla="*/ 57 w 57"/>
                <a:gd name="T1" fmla="*/ 114 h 114"/>
                <a:gd name="T2" fmla="*/ 29 w 57"/>
                <a:gd name="T3" fmla="*/ 85 h 114"/>
                <a:gd name="T4" fmla="*/ 0 w 57"/>
                <a:gd name="T5" fmla="*/ 114 h 114"/>
                <a:gd name="T6" fmla="*/ 0 w 57"/>
                <a:gd name="T7" fmla="*/ 0 h 114"/>
                <a:gd name="T8" fmla="*/ 57 w 57"/>
                <a:gd name="T9" fmla="*/ 0 h 114"/>
                <a:gd name="T10" fmla="*/ 57 w 57"/>
                <a:gd name="T11" fmla="*/ 114 h 114"/>
              </a:gdLst>
              <a:ahLst/>
              <a:cxnLst>
                <a:cxn ang="0">
                  <a:pos x="T0" y="T1"/>
                </a:cxn>
                <a:cxn ang="0">
                  <a:pos x="T2" y="T3"/>
                </a:cxn>
                <a:cxn ang="0">
                  <a:pos x="T4" y="T5"/>
                </a:cxn>
                <a:cxn ang="0">
                  <a:pos x="T6" y="T7"/>
                </a:cxn>
                <a:cxn ang="0">
                  <a:pos x="T8" y="T9"/>
                </a:cxn>
                <a:cxn ang="0">
                  <a:pos x="T10" y="T11"/>
                </a:cxn>
              </a:cxnLst>
              <a:rect l="0" t="0" r="r" b="b"/>
              <a:pathLst>
                <a:path w="57" h="114">
                  <a:moveTo>
                    <a:pt x="57" y="114"/>
                  </a:moveTo>
                  <a:lnTo>
                    <a:pt x="29" y="85"/>
                  </a:lnTo>
                  <a:lnTo>
                    <a:pt x="0" y="114"/>
                  </a:lnTo>
                  <a:lnTo>
                    <a:pt x="0" y="0"/>
                  </a:lnTo>
                  <a:lnTo>
                    <a:pt x="57" y="0"/>
                  </a:lnTo>
                  <a:lnTo>
                    <a:pt x="57" y="114"/>
                  </a:lnTo>
                  <a:close/>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34" name="Freeform 50"/>
            <p:cNvSpPr/>
            <p:nvPr/>
          </p:nvSpPr>
          <p:spPr bwMode="auto">
            <a:xfrm>
              <a:off x="5607051" y="2203451"/>
              <a:ext cx="255588" cy="315913"/>
            </a:xfrm>
            <a:custGeom>
              <a:avLst/>
              <a:gdLst>
                <a:gd name="T0" fmla="*/ 56 w 68"/>
                <a:gd name="T1" fmla="*/ 8 h 84"/>
                <a:gd name="T2" fmla="*/ 68 w 68"/>
                <a:gd name="T3" fmla="*/ 8 h 84"/>
                <a:gd name="T4" fmla="*/ 68 w 68"/>
                <a:gd name="T5" fmla="*/ 84 h 84"/>
                <a:gd name="T6" fmla="*/ 8 w 68"/>
                <a:gd name="T7" fmla="*/ 84 h 84"/>
                <a:gd name="T8" fmla="*/ 0 w 68"/>
                <a:gd name="T9" fmla="*/ 76 h 84"/>
                <a:gd name="T10" fmla="*/ 0 w 68"/>
                <a:gd name="T11" fmla="*/ 0 h 84"/>
              </a:gdLst>
              <a:ahLst/>
              <a:cxnLst>
                <a:cxn ang="0">
                  <a:pos x="T0" y="T1"/>
                </a:cxn>
                <a:cxn ang="0">
                  <a:pos x="T2" y="T3"/>
                </a:cxn>
                <a:cxn ang="0">
                  <a:pos x="T4" y="T5"/>
                </a:cxn>
                <a:cxn ang="0">
                  <a:pos x="T6" y="T7"/>
                </a:cxn>
                <a:cxn ang="0">
                  <a:pos x="T8" y="T9"/>
                </a:cxn>
                <a:cxn ang="0">
                  <a:pos x="T10" y="T11"/>
                </a:cxn>
              </a:cxnLst>
              <a:rect l="0" t="0" r="r" b="b"/>
              <a:pathLst>
                <a:path w="68" h="84">
                  <a:moveTo>
                    <a:pt x="56" y="8"/>
                  </a:moveTo>
                  <a:cubicBezTo>
                    <a:pt x="68" y="8"/>
                    <a:pt x="68" y="8"/>
                    <a:pt x="68" y="8"/>
                  </a:cubicBezTo>
                  <a:cubicBezTo>
                    <a:pt x="68" y="84"/>
                    <a:pt x="68" y="84"/>
                    <a:pt x="68" y="84"/>
                  </a:cubicBezTo>
                  <a:cubicBezTo>
                    <a:pt x="8" y="84"/>
                    <a:pt x="8" y="84"/>
                    <a:pt x="8" y="84"/>
                  </a:cubicBezTo>
                  <a:cubicBezTo>
                    <a:pt x="4" y="84"/>
                    <a:pt x="0" y="80"/>
                    <a:pt x="0" y="76"/>
                  </a:cubicBezTo>
                  <a:cubicBezTo>
                    <a:pt x="0" y="0"/>
                    <a:pt x="0" y="0"/>
                    <a:pt x="0" y="0"/>
                  </a:cubicBez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35" name="Freeform 51"/>
            <p:cNvSpPr/>
            <p:nvPr/>
          </p:nvSpPr>
          <p:spPr bwMode="auto">
            <a:xfrm>
              <a:off x="5607051" y="2173289"/>
              <a:ext cx="241300" cy="60325"/>
            </a:xfrm>
            <a:custGeom>
              <a:avLst/>
              <a:gdLst>
                <a:gd name="T0" fmla="*/ 64 w 64"/>
                <a:gd name="T1" fmla="*/ 16 h 16"/>
                <a:gd name="T2" fmla="*/ 64 w 64"/>
                <a:gd name="T3" fmla="*/ 0 h 16"/>
                <a:gd name="T4" fmla="*/ 8 w 64"/>
                <a:gd name="T5" fmla="*/ 0 h 16"/>
                <a:gd name="T6" fmla="*/ 0 w 64"/>
                <a:gd name="T7" fmla="*/ 8 h 16"/>
                <a:gd name="T8" fmla="*/ 8 w 64"/>
                <a:gd name="T9" fmla="*/ 16 h 16"/>
                <a:gd name="T10" fmla="*/ 32 w 64"/>
                <a:gd name="T11" fmla="*/ 16 h 16"/>
              </a:gdLst>
              <a:ahLst/>
              <a:cxnLst>
                <a:cxn ang="0">
                  <a:pos x="T0" y="T1"/>
                </a:cxn>
                <a:cxn ang="0">
                  <a:pos x="T2" y="T3"/>
                </a:cxn>
                <a:cxn ang="0">
                  <a:pos x="T4" y="T5"/>
                </a:cxn>
                <a:cxn ang="0">
                  <a:pos x="T6" y="T7"/>
                </a:cxn>
                <a:cxn ang="0">
                  <a:pos x="T8" y="T9"/>
                </a:cxn>
                <a:cxn ang="0">
                  <a:pos x="T10" y="T11"/>
                </a:cxn>
              </a:cxnLst>
              <a:rect l="0" t="0" r="r" b="b"/>
              <a:pathLst>
                <a:path w="64" h="16">
                  <a:moveTo>
                    <a:pt x="64" y="16"/>
                  </a:moveTo>
                  <a:cubicBezTo>
                    <a:pt x="64" y="0"/>
                    <a:pt x="64" y="0"/>
                    <a:pt x="64" y="0"/>
                  </a:cubicBezTo>
                  <a:cubicBezTo>
                    <a:pt x="8" y="0"/>
                    <a:pt x="8" y="0"/>
                    <a:pt x="8" y="0"/>
                  </a:cubicBezTo>
                  <a:cubicBezTo>
                    <a:pt x="4" y="0"/>
                    <a:pt x="0" y="4"/>
                    <a:pt x="0" y="8"/>
                  </a:cubicBezTo>
                  <a:cubicBezTo>
                    <a:pt x="0" y="12"/>
                    <a:pt x="4" y="16"/>
                    <a:pt x="8" y="16"/>
                  </a:cubicBezTo>
                  <a:cubicBezTo>
                    <a:pt x="32" y="16"/>
                    <a:pt x="32" y="16"/>
                    <a:pt x="32" y="16"/>
                  </a:cubicBezTo>
                </a:path>
              </a:pathLst>
            </a:custGeom>
            <a:noFill/>
            <a:ln w="14288"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pic>
        <p:nvPicPr>
          <p:cNvPr id="104" name="Picture 10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2080" y="3998497"/>
            <a:ext cx="1374040" cy="41448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wipe/>
      </p:transition>
    </mc:Choice>
    <mc:Fallback>
      <p:transition spd="slow">
        <p:wip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men working from home"/>
          <p:cNvPicPr>
            <a:picLocks noChangeAspect="1"/>
          </p:cNvPicPr>
          <p:nvPr/>
        </p:nvPicPr>
        <p:blipFill rotWithShape="1">
          <a:blip r:embed="rId1">
            <a:extLst>
              <a:ext uri="{28A0092B-C50C-407E-A947-70E740481C1C}">
                <a14:useLocalDpi xmlns:a14="http://schemas.microsoft.com/office/drawing/2010/main" val="0"/>
              </a:ext>
            </a:extLst>
          </a:blip>
          <a:srcRect l="679" t="70751" r="2934" b="3084"/>
          <a:stretch>
            <a:fillRect/>
          </a:stretch>
        </p:blipFill>
        <p:spPr>
          <a:xfrm>
            <a:off x="1" y="1219200"/>
            <a:ext cx="12192000" cy="2209800"/>
          </a:xfrm>
          <a:prstGeom prst="rect">
            <a:avLst/>
          </a:prstGeom>
        </p:spPr>
      </p:pic>
      <p:sp>
        <p:nvSpPr>
          <p:cNvPr id="100" name="Title 1"/>
          <p:cNvSpPr txBox="1"/>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altLang="en-ID" sz="4000" dirty="0"/>
              <a:t>Overview</a:t>
            </a:r>
            <a:endParaRPr lang="en-US" altLang="en-ID" sz="4000" dirty="0"/>
          </a:p>
        </p:txBody>
      </p:sp>
      <p:sp>
        <p:nvSpPr>
          <p:cNvPr id="31" name="Rectangle 30"/>
          <p:cNvSpPr/>
          <p:nvPr/>
        </p:nvSpPr>
        <p:spPr>
          <a:xfrm>
            <a:off x="0" y="1219201"/>
            <a:ext cx="12192000" cy="2209799"/>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7" name="Group 56"/>
          <p:cNvGrpSpPr/>
          <p:nvPr/>
        </p:nvGrpSpPr>
        <p:grpSpPr>
          <a:xfrm>
            <a:off x="815219" y="1658602"/>
            <a:ext cx="563676" cy="539287"/>
            <a:chOff x="4127500" y="2909888"/>
            <a:chExt cx="330200" cy="315913"/>
          </a:xfrm>
        </p:grpSpPr>
        <p:sp>
          <p:nvSpPr>
            <p:cNvPr id="58" name="Oval 268"/>
            <p:cNvSpPr>
              <a:spLocks noChangeArrowheads="1"/>
            </p:cNvSpPr>
            <p:nvPr/>
          </p:nvSpPr>
          <p:spPr bwMode="auto">
            <a:xfrm>
              <a:off x="4149725" y="3060701"/>
              <a:ext cx="76200" cy="74613"/>
            </a:xfrm>
            <a:prstGeom prst="ellipse">
              <a:avLst/>
            </a:prstGeom>
            <a:noFill/>
            <a:ln w="14288" cap="rnd">
              <a:solidFill>
                <a:srgbClr val="FE99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59" name="Freeform 269"/>
            <p:cNvSpPr/>
            <p:nvPr/>
          </p:nvSpPr>
          <p:spPr bwMode="auto">
            <a:xfrm>
              <a:off x="4127500" y="3135313"/>
              <a:ext cx="109538" cy="60325"/>
            </a:xfrm>
            <a:custGeom>
              <a:avLst/>
              <a:gdLst>
                <a:gd name="T0" fmla="*/ 22 w 29"/>
                <a:gd name="T1" fmla="*/ 16 h 16"/>
                <a:gd name="T2" fmla="*/ 0 w 29"/>
                <a:gd name="T3" fmla="*/ 16 h 16"/>
                <a:gd name="T4" fmla="*/ 16 w 29"/>
                <a:gd name="T5" fmla="*/ 0 h 16"/>
                <a:gd name="T6" fmla="*/ 29 w 29"/>
                <a:gd name="T7" fmla="*/ 7 h 16"/>
              </a:gdLst>
              <a:ahLst/>
              <a:cxnLst>
                <a:cxn ang="0">
                  <a:pos x="T0" y="T1"/>
                </a:cxn>
                <a:cxn ang="0">
                  <a:pos x="T2" y="T3"/>
                </a:cxn>
                <a:cxn ang="0">
                  <a:pos x="T4" y="T5"/>
                </a:cxn>
                <a:cxn ang="0">
                  <a:pos x="T6" y="T7"/>
                </a:cxn>
              </a:cxnLst>
              <a:rect l="0" t="0" r="r" b="b"/>
              <a:pathLst>
                <a:path w="29" h="16">
                  <a:moveTo>
                    <a:pt x="22" y="16"/>
                  </a:moveTo>
                  <a:cubicBezTo>
                    <a:pt x="0" y="16"/>
                    <a:pt x="0" y="16"/>
                    <a:pt x="0" y="16"/>
                  </a:cubicBezTo>
                  <a:cubicBezTo>
                    <a:pt x="0" y="7"/>
                    <a:pt x="7" y="0"/>
                    <a:pt x="16" y="0"/>
                  </a:cubicBezTo>
                  <a:cubicBezTo>
                    <a:pt x="21" y="0"/>
                    <a:pt x="26" y="3"/>
                    <a:pt x="29" y="7"/>
                  </a:cubicBezTo>
                </a:path>
              </a:pathLst>
            </a:custGeom>
            <a:noFill/>
            <a:ln w="14288" cap="rnd">
              <a:solidFill>
                <a:srgbClr val="FE99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60" name="Oval 270"/>
            <p:cNvSpPr>
              <a:spLocks noChangeArrowheads="1"/>
            </p:cNvSpPr>
            <p:nvPr/>
          </p:nvSpPr>
          <p:spPr bwMode="auto">
            <a:xfrm>
              <a:off x="4360863" y="3060701"/>
              <a:ext cx="74613" cy="74613"/>
            </a:xfrm>
            <a:prstGeom prst="ellipse">
              <a:avLst/>
            </a:prstGeom>
            <a:noFill/>
            <a:ln w="14288" cap="rnd">
              <a:solidFill>
                <a:srgbClr val="FE99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61" name="Freeform 271"/>
            <p:cNvSpPr/>
            <p:nvPr/>
          </p:nvSpPr>
          <p:spPr bwMode="auto">
            <a:xfrm>
              <a:off x="4349750" y="3135313"/>
              <a:ext cx="107950" cy="60325"/>
            </a:xfrm>
            <a:custGeom>
              <a:avLst/>
              <a:gdLst>
                <a:gd name="T0" fmla="*/ 0 w 29"/>
                <a:gd name="T1" fmla="*/ 7 h 16"/>
                <a:gd name="T2" fmla="*/ 13 w 29"/>
                <a:gd name="T3" fmla="*/ 0 h 16"/>
                <a:gd name="T4" fmla="*/ 29 w 29"/>
                <a:gd name="T5" fmla="*/ 16 h 16"/>
                <a:gd name="T6" fmla="*/ 7 w 29"/>
                <a:gd name="T7" fmla="*/ 16 h 16"/>
              </a:gdLst>
              <a:ahLst/>
              <a:cxnLst>
                <a:cxn ang="0">
                  <a:pos x="T0" y="T1"/>
                </a:cxn>
                <a:cxn ang="0">
                  <a:pos x="T2" y="T3"/>
                </a:cxn>
                <a:cxn ang="0">
                  <a:pos x="T4" y="T5"/>
                </a:cxn>
                <a:cxn ang="0">
                  <a:pos x="T6" y="T7"/>
                </a:cxn>
              </a:cxnLst>
              <a:rect l="0" t="0" r="r" b="b"/>
              <a:pathLst>
                <a:path w="29" h="16">
                  <a:moveTo>
                    <a:pt x="0" y="7"/>
                  </a:moveTo>
                  <a:cubicBezTo>
                    <a:pt x="3" y="3"/>
                    <a:pt x="8" y="0"/>
                    <a:pt x="13" y="0"/>
                  </a:cubicBezTo>
                  <a:cubicBezTo>
                    <a:pt x="22" y="0"/>
                    <a:pt x="29" y="7"/>
                    <a:pt x="29" y="16"/>
                  </a:cubicBezTo>
                  <a:cubicBezTo>
                    <a:pt x="7" y="16"/>
                    <a:pt x="7" y="16"/>
                    <a:pt x="7" y="16"/>
                  </a:cubicBezTo>
                </a:path>
              </a:pathLst>
            </a:custGeom>
            <a:noFill/>
            <a:ln w="14288" cap="rnd">
              <a:solidFill>
                <a:srgbClr val="FE99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62" name="Oval 272"/>
            <p:cNvSpPr>
              <a:spLocks noChangeArrowheads="1"/>
            </p:cNvSpPr>
            <p:nvPr/>
          </p:nvSpPr>
          <p:spPr bwMode="auto">
            <a:xfrm>
              <a:off x="4240213" y="3030538"/>
              <a:ext cx="104775" cy="109538"/>
            </a:xfrm>
            <a:prstGeom prst="ellipse">
              <a:avLst/>
            </a:prstGeom>
            <a:noFill/>
            <a:ln w="14288" cap="rnd">
              <a:solidFill>
                <a:srgbClr val="FE99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63" name="Freeform 273"/>
            <p:cNvSpPr/>
            <p:nvPr/>
          </p:nvSpPr>
          <p:spPr bwMode="auto">
            <a:xfrm>
              <a:off x="4214813" y="2986088"/>
              <a:ext cx="157163" cy="36513"/>
            </a:xfrm>
            <a:custGeom>
              <a:avLst/>
              <a:gdLst>
                <a:gd name="T0" fmla="*/ 0 w 42"/>
                <a:gd name="T1" fmla="*/ 10 h 10"/>
                <a:gd name="T2" fmla="*/ 21 w 42"/>
                <a:gd name="T3" fmla="*/ 0 h 10"/>
                <a:gd name="T4" fmla="*/ 42 w 42"/>
                <a:gd name="T5" fmla="*/ 10 h 10"/>
              </a:gdLst>
              <a:ahLst/>
              <a:cxnLst>
                <a:cxn ang="0">
                  <a:pos x="T0" y="T1"/>
                </a:cxn>
                <a:cxn ang="0">
                  <a:pos x="T2" y="T3"/>
                </a:cxn>
                <a:cxn ang="0">
                  <a:pos x="T4" y="T5"/>
                </a:cxn>
              </a:cxnLst>
              <a:rect l="0" t="0" r="r" b="b"/>
              <a:pathLst>
                <a:path w="42" h="10">
                  <a:moveTo>
                    <a:pt x="0" y="10"/>
                  </a:moveTo>
                  <a:cubicBezTo>
                    <a:pt x="5" y="4"/>
                    <a:pt x="13" y="0"/>
                    <a:pt x="21" y="0"/>
                  </a:cubicBezTo>
                  <a:cubicBezTo>
                    <a:pt x="29" y="0"/>
                    <a:pt x="37" y="4"/>
                    <a:pt x="42" y="10"/>
                  </a:cubicBezTo>
                </a:path>
              </a:pathLst>
            </a:custGeom>
            <a:noFill/>
            <a:ln w="14288" cap="rnd">
              <a:solidFill>
                <a:srgbClr val="FE99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64" name="Freeform 274"/>
            <p:cNvSpPr/>
            <p:nvPr/>
          </p:nvSpPr>
          <p:spPr bwMode="auto">
            <a:xfrm>
              <a:off x="4187825" y="2947988"/>
              <a:ext cx="211138" cy="49213"/>
            </a:xfrm>
            <a:custGeom>
              <a:avLst/>
              <a:gdLst>
                <a:gd name="T0" fmla="*/ 0 w 56"/>
                <a:gd name="T1" fmla="*/ 13 h 13"/>
                <a:gd name="T2" fmla="*/ 28 w 56"/>
                <a:gd name="T3" fmla="*/ 0 h 13"/>
                <a:gd name="T4" fmla="*/ 56 w 56"/>
                <a:gd name="T5" fmla="*/ 13 h 13"/>
              </a:gdLst>
              <a:ahLst/>
              <a:cxnLst>
                <a:cxn ang="0">
                  <a:pos x="T0" y="T1"/>
                </a:cxn>
                <a:cxn ang="0">
                  <a:pos x="T2" y="T3"/>
                </a:cxn>
                <a:cxn ang="0">
                  <a:pos x="T4" y="T5"/>
                </a:cxn>
              </a:cxnLst>
              <a:rect l="0" t="0" r="r" b="b"/>
              <a:pathLst>
                <a:path w="56" h="13">
                  <a:moveTo>
                    <a:pt x="0" y="13"/>
                  </a:moveTo>
                  <a:cubicBezTo>
                    <a:pt x="7" y="5"/>
                    <a:pt x="17" y="0"/>
                    <a:pt x="28" y="0"/>
                  </a:cubicBezTo>
                  <a:cubicBezTo>
                    <a:pt x="39" y="0"/>
                    <a:pt x="49" y="5"/>
                    <a:pt x="56" y="13"/>
                  </a:cubicBezTo>
                </a:path>
              </a:pathLst>
            </a:custGeom>
            <a:noFill/>
            <a:ln w="14288" cap="rnd">
              <a:solidFill>
                <a:srgbClr val="FE99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65" name="Freeform 275"/>
            <p:cNvSpPr/>
            <p:nvPr/>
          </p:nvSpPr>
          <p:spPr bwMode="auto">
            <a:xfrm>
              <a:off x="4157663" y="2909888"/>
              <a:ext cx="269875" cy="63500"/>
            </a:xfrm>
            <a:custGeom>
              <a:avLst/>
              <a:gdLst>
                <a:gd name="T0" fmla="*/ 0 w 72"/>
                <a:gd name="T1" fmla="*/ 17 h 17"/>
                <a:gd name="T2" fmla="*/ 36 w 72"/>
                <a:gd name="T3" fmla="*/ 0 h 17"/>
                <a:gd name="T4" fmla="*/ 72 w 72"/>
                <a:gd name="T5" fmla="*/ 17 h 17"/>
              </a:gdLst>
              <a:ahLst/>
              <a:cxnLst>
                <a:cxn ang="0">
                  <a:pos x="T0" y="T1"/>
                </a:cxn>
                <a:cxn ang="0">
                  <a:pos x="T2" y="T3"/>
                </a:cxn>
                <a:cxn ang="0">
                  <a:pos x="T4" y="T5"/>
                </a:cxn>
              </a:cxnLst>
              <a:rect l="0" t="0" r="r" b="b"/>
              <a:pathLst>
                <a:path w="72" h="17">
                  <a:moveTo>
                    <a:pt x="0" y="17"/>
                  </a:moveTo>
                  <a:cubicBezTo>
                    <a:pt x="8" y="7"/>
                    <a:pt x="21" y="0"/>
                    <a:pt x="36" y="0"/>
                  </a:cubicBezTo>
                  <a:cubicBezTo>
                    <a:pt x="51" y="0"/>
                    <a:pt x="64" y="7"/>
                    <a:pt x="72" y="17"/>
                  </a:cubicBezTo>
                </a:path>
              </a:pathLst>
            </a:custGeom>
            <a:noFill/>
            <a:ln w="14288" cap="rnd">
              <a:solidFill>
                <a:srgbClr val="FE99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66" name="Freeform 276"/>
            <p:cNvSpPr/>
            <p:nvPr/>
          </p:nvSpPr>
          <p:spPr bwMode="auto">
            <a:xfrm>
              <a:off x="4206875" y="3140076"/>
              <a:ext cx="173038" cy="85725"/>
            </a:xfrm>
            <a:custGeom>
              <a:avLst/>
              <a:gdLst>
                <a:gd name="T0" fmla="*/ 46 w 46"/>
                <a:gd name="T1" fmla="*/ 23 h 23"/>
                <a:gd name="T2" fmla="*/ 0 w 46"/>
                <a:gd name="T3" fmla="*/ 23 h 23"/>
                <a:gd name="T4" fmla="*/ 23 w 46"/>
                <a:gd name="T5" fmla="*/ 0 h 23"/>
                <a:gd name="T6" fmla="*/ 46 w 46"/>
                <a:gd name="T7" fmla="*/ 23 h 23"/>
              </a:gdLst>
              <a:ahLst/>
              <a:cxnLst>
                <a:cxn ang="0">
                  <a:pos x="T0" y="T1"/>
                </a:cxn>
                <a:cxn ang="0">
                  <a:pos x="T2" y="T3"/>
                </a:cxn>
                <a:cxn ang="0">
                  <a:pos x="T4" y="T5"/>
                </a:cxn>
                <a:cxn ang="0">
                  <a:pos x="T6" y="T7"/>
                </a:cxn>
              </a:cxnLst>
              <a:rect l="0" t="0" r="r" b="b"/>
              <a:pathLst>
                <a:path w="46" h="23">
                  <a:moveTo>
                    <a:pt x="46" y="23"/>
                  </a:moveTo>
                  <a:cubicBezTo>
                    <a:pt x="0" y="23"/>
                    <a:pt x="0" y="23"/>
                    <a:pt x="0" y="23"/>
                  </a:cubicBezTo>
                  <a:cubicBezTo>
                    <a:pt x="0" y="10"/>
                    <a:pt x="10" y="0"/>
                    <a:pt x="23" y="0"/>
                  </a:cubicBezTo>
                  <a:cubicBezTo>
                    <a:pt x="36" y="0"/>
                    <a:pt x="46" y="10"/>
                    <a:pt x="46" y="23"/>
                  </a:cubicBezTo>
                  <a:close/>
                </a:path>
              </a:pathLst>
            </a:custGeom>
            <a:noFill/>
            <a:ln w="14288" cap="rnd">
              <a:solidFill>
                <a:srgbClr val="FE99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sp>
        <p:nvSpPr>
          <p:cNvPr id="8" name="Rectangle: Top Corners Rounded 7"/>
          <p:cNvSpPr/>
          <p:nvPr/>
        </p:nvSpPr>
        <p:spPr>
          <a:xfrm>
            <a:off x="665844" y="2772229"/>
            <a:ext cx="2117344" cy="3438072"/>
          </a:xfrm>
          <a:prstGeom prst="round2SameRect">
            <a:avLst>
              <a:gd name="adj1" fmla="val 10148"/>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Top Corners Rounded 66"/>
          <p:cNvSpPr/>
          <p:nvPr/>
        </p:nvSpPr>
        <p:spPr>
          <a:xfrm>
            <a:off x="2857854" y="2772229"/>
            <a:ext cx="2117344" cy="3438072"/>
          </a:xfrm>
          <a:prstGeom prst="round2SameRect">
            <a:avLst>
              <a:gd name="adj1" fmla="val 10148"/>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Top Corners Rounded 67"/>
          <p:cNvSpPr/>
          <p:nvPr/>
        </p:nvSpPr>
        <p:spPr>
          <a:xfrm>
            <a:off x="5049864" y="2772229"/>
            <a:ext cx="2117344" cy="3438072"/>
          </a:xfrm>
          <a:prstGeom prst="round2SameRect">
            <a:avLst>
              <a:gd name="adj1" fmla="val 10148"/>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Top Corners Rounded 68"/>
          <p:cNvSpPr/>
          <p:nvPr/>
        </p:nvSpPr>
        <p:spPr>
          <a:xfrm>
            <a:off x="7241874" y="2772229"/>
            <a:ext cx="2117344" cy="3438072"/>
          </a:xfrm>
          <a:prstGeom prst="round2SameRect">
            <a:avLst>
              <a:gd name="adj1" fmla="val 10148"/>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Top Corners Rounded 69"/>
          <p:cNvSpPr/>
          <p:nvPr/>
        </p:nvSpPr>
        <p:spPr>
          <a:xfrm>
            <a:off x="9433883" y="2772229"/>
            <a:ext cx="2117344" cy="3438072"/>
          </a:xfrm>
          <a:prstGeom prst="round2SameRect">
            <a:avLst>
              <a:gd name="adj1" fmla="val 10148"/>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 Placeholder 2"/>
          <p:cNvSpPr txBox="1"/>
          <p:nvPr/>
        </p:nvSpPr>
        <p:spPr>
          <a:xfrm>
            <a:off x="1000314" y="3743802"/>
            <a:ext cx="1448404" cy="2079951"/>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400" b="1" dirty="0">
                <a:solidFill>
                  <a:srgbClr val="232F3E"/>
                </a:solidFill>
                <a:latin typeface="Segoe UI" panose="020B0502040204020203" pitchFamily="34" charset="0"/>
                <a:cs typeface="Segoe UI" panose="020B0502040204020203" pitchFamily="34" charset="0"/>
              </a:rPr>
              <a:t>Sales Overview</a:t>
            </a:r>
            <a:endParaRPr lang="en-US" sz="1400" b="1" dirty="0">
              <a:solidFill>
                <a:srgbClr val="232F3E"/>
              </a:solidFill>
              <a:latin typeface="Segoe UI" panose="020B0502040204020203" pitchFamily="34" charset="0"/>
              <a:cs typeface="Segoe UI" panose="020B0502040204020203" pitchFamily="34" charset="0"/>
            </a:endParaRPr>
          </a:p>
          <a:p>
            <a:pPr algn="ctr">
              <a:lnSpc>
                <a:spcPct val="100000"/>
              </a:lnSpc>
            </a:pPr>
            <a:r>
              <a:rPr lang="en-US" sz="1400" dirty="0">
                <a:solidFill>
                  <a:srgbClr val="232F3E"/>
                </a:solidFill>
                <a:latin typeface="Segoe UI" panose="020B0502040204020203" pitchFamily="34" charset="0"/>
                <a:cs typeface="Segoe UI" panose="020B0502040204020203" pitchFamily="34" charset="0"/>
              </a:rPr>
              <a:t>To understand the overall sales performance, trends, and patterns over time.</a:t>
            </a:r>
            <a:endParaRPr lang="en-US" sz="1400" dirty="0">
              <a:solidFill>
                <a:srgbClr val="232F3E"/>
              </a:solidFill>
              <a:latin typeface="Segoe UI" panose="020B0502040204020203" pitchFamily="34" charset="0"/>
              <a:cs typeface="Segoe UI" panose="020B0502040204020203" pitchFamily="34" charset="0"/>
            </a:endParaRPr>
          </a:p>
        </p:txBody>
      </p:sp>
      <p:sp>
        <p:nvSpPr>
          <p:cNvPr id="116" name="Rectangle: Rounded Corners 115"/>
          <p:cNvSpPr/>
          <p:nvPr/>
        </p:nvSpPr>
        <p:spPr>
          <a:xfrm>
            <a:off x="1130156"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5" name="Text Placeholder 2"/>
          <p:cNvSpPr txBox="1"/>
          <p:nvPr/>
        </p:nvSpPr>
        <p:spPr>
          <a:xfrm>
            <a:off x="3192324" y="3774282"/>
            <a:ext cx="1448404" cy="2079951"/>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endParaRPr lang="en-US" sz="1400" b="1" dirty="0">
              <a:solidFill>
                <a:srgbClr val="232F3E"/>
              </a:solidFill>
              <a:latin typeface="Segoe UI" panose="020B0502040204020203" pitchFamily="34" charset="0"/>
              <a:cs typeface="Segoe UI" panose="020B0502040204020203" pitchFamily="34" charset="0"/>
            </a:endParaRPr>
          </a:p>
          <a:p>
            <a:pPr algn="ctr">
              <a:lnSpc>
                <a:spcPct val="100000"/>
              </a:lnSpc>
            </a:pPr>
            <a:endParaRPr lang="en-US" sz="1400" dirty="0">
              <a:solidFill>
                <a:srgbClr val="232F3E"/>
              </a:solidFill>
              <a:latin typeface="Segoe UI" panose="020B0502040204020203" pitchFamily="34" charset="0"/>
              <a:cs typeface="Segoe UI" panose="020B0502040204020203" pitchFamily="34" charset="0"/>
            </a:endParaRPr>
          </a:p>
          <a:p>
            <a:pPr algn="ctr">
              <a:lnSpc>
                <a:spcPct val="100000"/>
              </a:lnSpc>
            </a:pPr>
            <a:endParaRPr lang="en-US" sz="1400" dirty="0">
              <a:solidFill>
                <a:srgbClr val="232F3E"/>
              </a:solidFill>
              <a:latin typeface="Segoe UI" panose="020B0502040204020203" pitchFamily="34" charset="0"/>
              <a:cs typeface="Segoe UI" panose="020B0502040204020203" pitchFamily="34" charset="0"/>
            </a:endParaRPr>
          </a:p>
          <a:p>
            <a:pPr algn="ctr">
              <a:lnSpc>
                <a:spcPct val="100000"/>
              </a:lnSpc>
            </a:pPr>
            <a:endParaRPr lang="en-US" sz="1400" dirty="0">
              <a:solidFill>
                <a:srgbClr val="232F3E"/>
              </a:solidFill>
              <a:latin typeface="Segoe UI" panose="020B0502040204020203" pitchFamily="34" charset="0"/>
              <a:cs typeface="Segoe UI" panose="020B0502040204020203" pitchFamily="34" charset="0"/>
            </a:endParaRPr>
          </a:p>
          <a:p>
            <a:pPr algn="ctr">
              <a:lnSpc>
                <a:spcPct val="100000"/>
              </a:lnSpc>
            </a:pPr>
            <a:r>
              <a:rPr lang="en-US" sz="1400" b="1" dirty="0">
                <a:solidFill>
                  <a:srgbClr val="232F3E"/>
                </a:solidFill>
                <a:latin typeface="Segoe UI" panose="020B0502040204020203" pitchFamily="34" charset="0"/>
                <a:cs typeface="Segoe UI" panose="020B0502040204020203" pitchFamily="34" charset="0"/>
                <a:sym typeface="+mn-ea"/>
              </a:rPr>
              <a:t>Product Analysis</a:t>
            </a:r>
            <a:endParaRPr lang="en-US" sz="1400" b="1" dirty="0">
              <a:solidFill>
                <a:srgbClr val="232F3E"/>
              </a:solidFill>
              <a:latin typeface="Segoe UI" panose="020B0502040204020203" pitchFamily="34" charset="0"/>
              <a:cs typeface="Segoe UI" panose="020B0502040204020203" pitchFamily="34" charset="0"/>
            </a:endParaRPr>
          </a:p>
          <a:p>
            <a:pPr algn="ctr">
              <a:lnSpc>
                <a:spcPct val="100000"/>
              </a:lnSpc>
            </a:pPr>
            <a:r>
              <a:rPr lang="en-US" sz="1400" dirty="0">
                <a:solidFill>
                  <a:srgbClr val="232F3E"/>
                </a:solidFill>
                <a:latin typeface="Segoe UI" panose="020B0502040204020203" pitchFamily="34" charset="0"/>
                <a:cs typeface="Segoe UI" panose="020B0502040204020203" pitchFamily="34" charset="0"/>
              </a:rPr>
              <a:t>To analyze the distribution of product categories, sizes, and quantities sold to identify popular products.</a:t>
            </a:r>
            <a:endParaRPr lang="en-US" sz="1400" dirty="0">
              <a:solidFill>
                <a:srgbClr val="232F3E"/>
              </a:solidFill>
              <a:latin typeface="Segoe UI" panose="020B0502040204020203" pitchFamily="34" charset="0"/>
              <a:cs typeface="Segoe UI" panose="020B0502040204020203" pitchFamily="34" charset="0"/>
            </a:endParaRPr>
          </a:p>
          <a:p>
            <a:pPr algn="ctr">
              <a:lnSpc>
                <a:spcPct val="100000"/>
              </a:lnSpc>
            </a:pPr>
            <a:endParaRPr lang="en-US" sz="1400" dirty="0">
              <a:solidFill>
                <a:srgbClr val="232F3E"/>
              </a:solidFill>
              <a:latin typeface="Segoe UI" panose="020B0502040204020203" pitchFamily="34" charset="0"/>
              <a:cs typeface="Segoe UI" panose="020B0502040204020203" pitchFamily="34" charset="0"/>
            </a:endParaRPr>
          </a:p>
          <a:p>
            <a:pPr algn="ctr">
              <a:lnSpc>
                <a:spcPct val="100000"/>
              </a:lnSpc>
            </a:pPr>
            <a:endParaRPr lang="en-US" sz="1400" b="1" dirty="0">
              <a:solidFill>
                <a:srgbClr val="232F3E"/>
              </a:solidFill>
              <a:latin typeface="Segoe UI" panose="020B0502040204020203" pitchFamily="34" charset="0"/>
              <a:cs typeface="Segoe UI" panose="020B0502040204020203" pitchFamily="34" charset="0"/>
            </a:endParaRPr>
          </a:p>
          <a:p>
            <a:pPr algn="ctr">
              <a:lnSpc>
                <a:spcPct val="100000"/>
              </a:lnSpc>
            </a:pPr>
            <a:endParaRPr lang="en-US" sz="1400" b="1" dirty="0">
              <a:solidFill>
                <a:srgbClr val="232F3E"/>
              </a:solidFill>
              <a:latin typeface="Segoe UI" panose="020B0502040204020203" pitchFamily="34" charset="0"/>
              <a:cs typeface="Segoe UI" panose="020B0502040204020203" pitchFamily="34" charset="0"/>
            </a:endParaRPr>
          </a:p>
        </p:txBody>
      </p:sp>
      <p:sp>
        <p:nvSpPr>
          <p:cNvPr id="128" name="Text Placeholder 2"/>
          <p:cNvSpPr txBox="1"/>
          <p:nvPr/>
        </p:nvSpPr>
        <p:spPr>
          <a:xfrm>
            <a:off x="5384334" y="3774282"/>
            <a:ext cx="1448404" cy="2079951"/>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endParaRPr lang="en-US" sz="1400" b="1" dirty="0">
              <a:solidFill>
                <a:srgbClr val="232F3E"/>
              </a:solidFill>
              <a:latin typeface="Segoe UI" panose="020B0502040204020203" pitchFamily="34" charset="0"/>
              <a:cs typeface="Segoe UI" panose="020B0502040204020203" pitchFamily="34" charset="0"/>
              <a:sym typeface="+mn-ea"/>
            </a:endParaRPr>
          </a:p>
          <a:p>
            <a:pPr algn="ctr">
              <a:lnSpc>
                <a:spcPct val="100000"/>
              </a:lnSpc>
            </a:pPr>
            <a:endParaRPr lang="en-US" sz="1400" b="1" dirty="0">
              <a:solidFill>
                <a:srgbClr val="232F3E"/>
              </a:solidFill>
              <a:latin typeface="Segoe UI" panose="020B0502040204020203" pitchFamily="34" charset="0"/>
              <a:cs typeface="Segoe UI" panose="020B0502040204020203" pitchFamily="34" charset="0"/>
              <a:sym typeface="+mn-ea"/>
            </a:endParaRPr>
          </a:p>
          <a:p>
            <a:pPr algn="ctr">
              <a:lnSpc>
                <a:spcPct val="100000"/>
              </a:lnSpc>
            </a:pPr>
            <a:r>
              <a:rPr lang="en-US" sz="1400" b="1" dirty="0">
                <a:solidFill>
                  <a:srgbClr val="232F3E"/>
                </a:solidFill>
                <a:latin typeface="Segoe UI" panose="020B0502040204020203" pitchFamily="34" charset="0"/>
                <a:cs typeface="Segoe UI" panose="020B0502040204020203" pitchFamily="34" charset="0"/>
                <a:sym typeface="+mn-ea"/>
              </a:rPr>
              <a:t>Fulfillment</a:t>
            </a:r>
            <a:endParaRPr lang="en-US" sz="1400" b="1" dirty="0">
              <a:solidFill>
                <a:srgbClr val="232F3E"/>
              </a:solidFill>
              <a:latin typeface="Segoe UI" panose="020B0502040204020203" pitchFamily="34" charset="0"/>
              <a:cs typeface="Segoe UI" panose="020B0502040204020203" pitchFamily="34" charset="0"/>
            </a:endParaRPr>
          </a:p>
          <a:p>
            <a:pPr algn="ctr">
              <a:lnSpc>
                <a:spcPct val="100000"/>
              </a:lnSpc>
            </a:pPr>
            <a:r>
              <a:rPr lang="en-US" sz="1400" b="1" dirty="0">
                <a:solidFill>
                  <a:srgbClr val="232F3E"/>
                </a:solidFill>
                <a:latin typeface="Segoe UI" panose="020B0502040204020203" pitchFamily="34" charset="0"/>
                <a:cs typeface="Segoe UI" panose="020B0502040204020203" pitchFamily="34" charset="0"/>
                <a:sym typeface="+mn-ea"/>
              </a:rPr>
              <a:t>Analysis</a:t>
            </a:r>
            <a:r>
              <a:rPr lang="en-US" sz="1400" dirty="0">
                <a:solidFill>
                  <a:srgbClr val="232F3E"/>
                </a:solidFill>
                <a:latin typeface="Segoe UI" panose="020B0502040204020203" pitchFamily="34" charset="0"/>
                <a:cs typeface="Segoe UI" panose="020B0502040204020203" pitchFamily="34" charset="0"/>
                <a:sym typeface="+mn-ea"/>
              </a:rPr>
              <a:t>: </a:t>
            </a:r>
            <a:endParaRPr lang="en-US" sz="1400" dirty="0">
              <a:solidFill>
                <a:srgbClr val="232F3E"/>
              </a:solidFill>
              <a:latin typeface="Segoe UI" panose="020B0502040204020203" pitchFamily="34" charset="0"/>
              <a:cs typeface="Segoe UI" panose="020B0502040204020203" pitchFamily="34" charset="0"/>
            </a:endParaRPr>
          </a:p>
          <a:p>
            <a:pPr algn="ctr">
              <a:lnSpc>
                <a:spcPct val="100000"/>
              </a:lnSpc>
            </a:pPr>
            <a:r>
              <a:rPr lang="en-US" sz="1400" dirty="0">
                <a:solidFill>
                  <a:srgbClr val="232F3E"/>
                </a:solidFill>
                <a:latin typeface="Segoe UI" panose="020B0502040204020203" pitchFamily="34" charset="0"/>
                <a:cs typeface="Segoe UI" panose="020B0502040204020203" pitchFamily="34" charset="0"/>
              </a:rPr>
              <a:t>To investigate the fulfillment methods used and their effectiveness in delivering orders.</a:t>
            </a:r>
            <a:endParaRPr lang="en-US" sz="1400" dirty="0">
              <a:solidFill>
                <a:srgbClr val="232F3E"/>
              </a:solidFill>
              <a:latin typeface="Segoe UI" panose="020B0502040204020203" pitchFamily="34" charset="0"/>
              <a:cs typeface="Segoe UI" panose="020B0502040204020203" pitchFamily="34" charset="0"/>
            </a:endParaRPr>
          </a:p>
          <a:p>
            <a:pPr algn="ctr">
              <a:lnSpc>
                <a:spcPct val="100000"/>
              </a:lnSpc>
            </a:pPr>
            <a:endParaRPr lang="en-US" sz="1400" dirty="0">
              <a:solidFill>
                <a:srgbClr val="232F3E"/>
              </a:solidFill>
              <a:latin typeface="Segoe UI" panose="020B0502040204020203" pitchFamily="34" charset="0"/>
              <a:cs typeface="Segoe UI" panose="020B0502040204020203" pitchFamily="34" charset="0"/>
            </a:endParaRPr>
          </a:p>
        </p:txBody>
      </p:sp>
      <p:sp>
        <p:nvSpPr>
          <p:cNvPr id="129" name="Text Placeholder 2"/>
          <p:cNvSpPr txBox="1"/>
          <p:nvPr/>
        </p:nvSpPr>
        <p:spPr>
          <a:xfrm>
            <a:off x="7576344" y="3774282"/>
            <a:ext cx="1448404" cy="2079951"/>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400" b="1" dirty="0">
                <a:solidFill>
                  <a:srgbClr val="232F3E"/>
                </a:solidFill>
                <a:latin typeface="Segoe UI" panose="020B0502040204020203" pitchFamily="34" charset="0"/>
                <a:cs typeface="Segoe UI" panose="020B0502040204020203" pitchFamily="34" charset="0"/>
              </a:rPr>
              <a:t>Customer Segmentation</a:t>
            </a:r>
            <a:endParaRPr lang="en-US" sz="1400" dirty="0">
              <a:solidFill>
                <a:srgbClr val="232F3E"/>
              </a:solidFill>
              <a:latin typeface="Segoe UI" panose="020B0502040204020203" pitchFamily="34" charset="0"/>
              <a:cs typeface="Segoe UI" panose="020B0502040204020203" pitchFamily="34" charset="0"/>
            </a:endParaRPr>
          </a:p>
          <a:p>
            <a:pPr algn="ctr">
              <a:lnSpc>
                <a:spcPct val="100000"/>
              </a:lnSpc>
            </a:pPr>
            <a:r>
              <a:rPr lang="en-US" sz="1400" dirty="0">
                <a:solidFill>
                  <a:srgbClr val="232F3E"/>
                </a:solidFill>
                <a:latin typeface="Segoe UI" panose="020B0502040204020203" pitchFamily="34" charset="0"/>
                <a:cs typeface="Segoe UI" panose="020B0502040204020203" pitchFamily="34" charset="0"/>
              </a:rPr>
              <a:t> To segment customers based on their buying behavior, location, and other relevant factors.</a:t>
            </a:r>
            <a:endParaRPr lang="en-US" sz="1400" dirty="0">
              <a:solidFill>
                <a:srgbClr val="232F3E"/>
              </a:solidFill>
              <a:latin typeface="Segoe UI" panose="020B0502040204020203" pitchFamily="34" charset="0"/>
              <a:cs typeface="Segoe UI" panose="020B0502040204020203" pitchFamily="34" charset="0"/>
            </a:endParaRPr>
          </a:p>
        </p:txBody>
      </p:sp>
      <p:sp>
        <p:nvSpPr>
          <p:cNvPr id="130" name="Text Placeholder 2"/>
          <p:cNvSpPr txBox="1"/>
          <p:nvPr/>
        </p:nvSpPr>
        <p:spPr>
          <a:xfrm>
            <a:off x="9768353" y="3774282"/>
            <a:ext cx="1448404" cy="2079951"/>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400" b="1" dirty="0">
                <a:solidFill>
                  <a:srgbClr val="232F3E"/>
                </a:solidFill>
                <a:latin typeface="Segoe UI" panose="020B0502040204020203" pitchFamily="34" charset="0"/>
                <a:cs typeface="Segoe UI" panose="020B0502040204020203" pitchFamily="34" charset="0"/>
              </a:rPr>
              <a:t>Geographical Analysis</a:t>
            </a:r>
            <a:endParaRPr lang="en-US" sz="1400" dirty="0">
              <a:solidFill>
                <a:srgbClr val="232F3E"/>
              </a:solidFill>
              <a:latin typeface="Segoe UI" panose="020B0502040204020203" pitchFamily="34" charset="0"/>
              <a:cs typeface="Segoe UI" panose="020B0502040204020203" pitchFamily="34" charset="0"/>
            </a:endParaRPr>
          </a:p>
          <a:p>
            <a:pPr algn="ctr">
              <a:lnSpc>
                <a:spcPct val="100000"/>
              </a:lnSpc>
            </a:pPr>
            <a:r>
              <a:rPr lang="en-US" sz="1400" dirty="0">
                <a:solidFill>
                  <a:srgbClr val="232F3E"/>
                </a:solidFill>
                <a:latin typeface="Segoe UI" panose="020B0502040204020203" pitchFamily="34" charset="0"/>
                <a:cs typeface="Segoe UI" panose="020B0502040204020203" pitchFamily="34" charset="0"/>
              </a:rPr>
              <a:t>To explore the geographical distribution of sales, focusing on states and cities.</a:t>
            </a:r>
            <a:endParaRPr lang="en-US" sz="1400" dirty="0">
              <a:solidFill>
                <a:srgbClr val="232F3E"/>
              </a:solidFill>
              <a:latin typeface="Segoe UI" panose="020B0502040204020203" pitchFamily="34" charset="0"/>
              <a:cs typeface="Segoe UI" panose="020B0502040204020203" pitchFamily="34" charset="0"/>
            </a:endParaRPr>
          </a:p>
        </p:txBody>
      </p:sp>
      <p:sp>
        <p:nvSpPr>
          <p:cNvPr id="131" name="Rectangle: Rounded Corners 130"/>
          <p:cNvSpPr/>
          <p:nvPr/>
        </p:nvSpPr>
        <p:spPr>
          <a:xfrm>
            <a:off x="3322166"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2" name="Rectangle: Rounded Corners 131"/>
          <p:cNvSpPr/>
          <p:nvPr/>
        </p:nvSpPr>
        <p:spPr>
          <a:xfrm>
            <a:off x="5514176"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3" name="Rectangle: Rounded Corners 132"/>
          <p:cNvSpPr/>
          <p:nvPr/>
        </p:nvSpPr>
        <p:spPr>
          <a:xfrm>
            <a:off x="7706186"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4" name="Rectangle: Rounded Corners 133"/>
          <p:cNvSpPr/>
          <p:nvPr/>
        </p:nvSpPr>
        <p:spPr>
          <a:xfrm>
            <a:off x="9898195" y="6176011"/>
            <a:ext cx="1188720" cy="34289"/>
          </a:xfrm>
          <a:prstGeom prst="roundRect">
            <a:avLst>
              <a:gd name="adj" fmla="val 50000"/>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51" name="Rectangle: Top Corners Rounded 50"/>
          <p:cNvSpPr/>
          <p:nvPr/>
        </p:nvSpPr>
        <p:spPr>
          <a:xfrm flipV="1">
            <a:off x="1378895" y="2772229"/>
            <a:ext cx="691242" cy="674914"/>
          </a:xfrm>
          <a:prstGeom prst="round2Same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Top Corners Rounded 78"/>
          <p:cNvSpPr/>
          <p:nvPr/>
        </p:nvSpPr>
        <p:spPr>
          <a:xfrm flipV="1">
            <a:off x="3570905" y="2772229"/>
            <a:ext cx="691242" cy="674914"/>
          </a:xfrm>
          <a:prstGeom prst="round2Same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Rectangle: Top Corners Rounded 85"/>
          <p:cNvSpPr/>
          <p:nvPr/>
        </p:nvSpPr>
        <p:spPr>
          <a:xfrm flipV="1">
            <a:off x="5762915" y="2772229"/>
            <a:ext cx="691242" cy="674914"/>
          </a:xfrm>
          <a:prstGeom prst="round2Same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Top Corners Rounded 92"/>
          <p:cNvSpPr/>
          <p:nvPr/>
        </p:nvSpPr>
        <p:spPr>
          <a:xfrm flipV="1">
            <a:off x="7954925" y="2772229"/>
            <a:ext cx="691242" cy="674914"/>
          </a:xfrm>
          <a:prstGeom prst="round2Same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Top Corners Rounded 100"/>
          <p:cNvSpPr/>
          <p:nvPr/>
        </p:nvSpPr>
        <p:spPr>
          <a:xfrm flipV="1">
            <a:off x="10146934" y="2772229"/>
            <a:ext cx="691242" cy="674914"/>
          </a:xfrm>
          <a:prstGeom prst="round2Same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5" name="Group 134"/>
          <p:cNvGrpSpPr/>
          <p:nvPr/>
        </p:nvGrpSpPr>
        <p:grpSpPr>
          <a:xfrm>
            <a:off x="1558622" y="2943792"/>
            <a:ext cx="331788" cy="331788"/>
            <a:chOff x="8447088" y="1465263"/>
            <a:chExt cx="331788" cy="331788"/>
          </a:xfrm>
        </p:grpSpPr>
        <p:sp>
          <p:nvSpPr>
            <p:cNvPr id="136" name="Oval 287"/>
            <p:cNvSpPr>
              <a:spLocks noChangeArrowheads="1"/>
            </p:cNvSpPr>
            <p:nvPr/>
          </p:nvSpPr>
          <p:spPr bwMode="auto">
            <a:xfrm>
              <a:off x="8477250" y="1495426"/>
              <a:ext cx="271463" cy="271463"/>
            </a:xfrm>
            <a:prstGeom prst="ellipse">
              <a:avLst/>
            </a:pr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37" name="Line 288"/>
            <p:cNvSpPr>
              <a:spLocks noChangeShapeType="1"/>
            </p:cNvSpPr>
            <p:nvPr/>
          </p:nvSpPr>
          <p:spPr bwMode="auto">
            <a:xfrm>
              <a:off x="8612188" y="1465263"/>
              <a:ext cx="0" cy="71438"/>
            </a:xfrm>
            <a:prstGeom prst="line">
              <a:avLst/>
            </a:prstGeom>
            <a:noFill/>
            <a:ln w="14288" cap="rnd">
              <a:solidFill>
                <a:srgbClr val="232F3E"/>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138" name="Line 289"/>
            <p:cNvSpPr>
              <a:spLocks noChangeShapeType="1"/>
            </p:cNvSpPr>
            <p:nvPr/>
          </p:nvSpPr>
          <p:spPr bwMode="auto">
            <a:xfrm>
              <a:off x="8447088" y="1631951"/>
              <a:ext cx="71438" cy="0"/>
            </a:xfrm>
            <a:prstGeom prst="line">
              <a:avLst/>
            </a:prstGeom>
            <a:noFill/>
            <a:ln w="14288" cap="rnd">
              <a:solidFill>
                <a:srgbClr val="232F3E"/>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139" name="Line 290"/>
            <p:cNvSpPr>
              <a:spLocks noChangeShapeType="1"/>
            </p:cNvSpPr>
            <p:nvPr/>
          </p:nvSpPr>
          <p:spPr bwMode="auto">
            <a:xfrm flipV="1">
              <a:off x="8612188" y="1725613"/>
              <a:ext cx="0" cy="71438"/>
            </a:xfrm>
            <a:prstGeom prst="line">
              <a:avLst/>
            </a:prstGeom>
            <a:noFill/>
            <a:ln w="14288" cap="rnd">
              <a:solidFill>
                <a:srgbClr val="232F3E"/>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140" name="Line 291"/>
            <p:cNvSpPr>
              <a:spLocks noChangeShapeType="1"/>
            </p:cNvSpPr>
            <p:nvPr/>
          </p:nvSpPr>
          <p:spPr bwMode="auto">
            <a:xfrm flipH="1">
              <a:off x="8707438" y="1631951"/>
              <a:ext cx="71438" cy="0"/>
            </a:xfrm>
            <a:prstGeom prst="line">
              <a:avLst/>
            </a:prstGeom>
            <a:noFill/>
            <a:ln w="14288" cap="rnd">
              <a:solidFill>
                <a:srgbClr val="232F3E"/>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141" name="Oval 292"/>
            <p:cNvSpPr>
              <a:spLocks noChangeArrowheads="1"/>
            </p:cNvSpPr>
            <p:nvPr/>
          </p:nvSpPr>
          <p:spPr bwMode="auto">
            <a:xfrm>
              <a:off x="8583613" y="1571626"/>
              <a:ext cx="58738" cy="60325"/>
            </a:xfrm>
            <a:prstGeom prst="ellipse">
              <a:avLst/>
            </a:pr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42" name="Freeform 293"/>
            <p:cNvSpPr/>
            <p:nvPr/>
          </p:nvSpPr>
          <p:spPr bwMode="auto">
            <a:xfrm>
              <a:off x="8553450" y="1631951"/>
              <a:ext cx="119063" cy="58738"/>
            </a:xfrm>
            <a:custGeom>
              <a:avLst/>
              <a:gdLst>
                <a:gd name="T0" fmla="*/ 32 w 32"/>
                <a:gd name="T1" fmla="*/ 16 h 16"/>
                <a:gd name="T2" fmla="*/ 0 w 32"/>
                <a:gd name="T3" fmla="*/ 16 h 16"/>
                <a:gd name="T4" fmla="*/ 16 w 32"/>
                <a:gd name="T5" fmla="*/ 0 h 16"/>
                <a:gd name="T6" fmla="*/ 32 w 32"/>
                <a:gd name="T7" fmla="*/ 16 h 16"/>
              </a:gdLst>
              <a:ahLst/>
              <a:cxnLst>
                <a:cxn ang="0">
                  <a:pos x="T0" y="T1"/>
                </a:cxn>
                <a:cxn ang="0">
                  <a:pos x="T2" y="T3"/>
                </a:cxn>
                <a:cxn ang="0">
                  <a:pos x="T4" y="T5"/>
                </a:cxn>
                <a:cxn ang="0">
                  <a:pos x="T6" y="T7"/>
                </a:cxn>
              </a:cxnLst>
              <a:rect l="0" t="0" r="r" b="b"/>
              <a:pathLst>
                <a:path w="32" h="16">
                  <a:moveTo>
                    <a:pt x="32" y="16"/>
                  </a:moveTo>
                  <a:cubicBezTo>
                    <a:pt x="0" y="16"/>
                    <a:pt x="0" y="16"/>
                    <a:pt x="0" y="16"/>
                  </a:cubicBezTo>
                  <a:cubicBezTo>
                    <a:pt x="0" y="7"/>
                    <a:pt x="7" y="0"/>
                    <a:pt x="16" y="0"/>
                  </a:cubicBezTo>
                  <a:cubicBezTo>
                    <a:pt x="25" y="0"/>
                    <a:pt x="32" y="7"/>
                    <a:pt x="32" y="16"/>
                  </a:cubicBezTo>
                  <a:close/>
                </a:path>
              </a:pathLst>
            </a:cu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grpSp>
        <p:nvGrpSpPr>
          <p:cNvPr id="143" name="Group 142"/>
          <p:cNvGrpSpPr/>
          <p:nvPr/>
        </p:nvGrpSpPr>
        <p:grpSpPr>
          <a:xfrm>
            <a:off x="3743489" y="2966811"/>
            <a:ext cx="346075" cy="285750"/>
            <a:chOff x="7726363" y="4354514"/>
            <a:chExt cx="346075" cy="285750"/>
          </a:xfrm>
        </p:grpSpPr>
        <p:sp>
          <p:nvSpPr>
            <p:cNvPr id="144" name="Freeform 113"/>
            <p:cNvSpPr/>
            <p:nvPr/>
          </p:nvSpPr>
          <p:spPr bwMode="auto">
            <a:xfrm>
              <a:off x="7726363" y="4354514"/>
              <a:ext cx="315913" cy="211138"/>
            </a:xfrm>
            <a:custGeom>
              <a:avLst/>
              <a:gdLst>
                <a:gd name="T0" fmla="*/ 38 w 84"/>
                <a:gd name="T1" fmla="*/ 56 h 56"/>
                <a:gd name="T2" fmla="*/ 6 w 84"/>
                <a:gd name="T3" fmla="*/ 56 h 56"/>
                <a:gd name="T4" fmla="*/ 0 w 84"/>
                <a:gd name="T5" fmla="*/ 50 h 56"/>
                <a:gd name="T6" fmla="*/ 0 w 84"/>
                <a:gd name="T7" fmla="*/ 6 h 56"/>
                <a:gd name="T8" fmla="*/ 6 w 84"/>
                <a:gd name="T9" fmla="*/ 0 h 56"/>
                <a:gd name="T10" fmla="*/ 78 w 84"/>
                <a:gd name="T11" fmla="*/ 0 h 56"/>
                <a:gd name="T12" fmla="*/ 84 w 84"/>
                <a:gd name="T13" fmla="*/ 6 h 56"/>
                <a:gd name="T14" fmla="*/ 84 w 84"/>
                <a:gd name="T15" fmla="*/ 28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 h="56">
                  <a:moveTo>
                    <a:pt x="38" y="56"/>
                  </a:moveTo>
                  <a:cubicBezTo>
                    <a:pt x="6" y="56"/>
                    <a:pt x="6" y="56"/>
                    <a:pt x="6" y="56"/>
                  </a:cubicBezTo>
                  <a:cubicBezTo>
                    <a:pt x="3" y="56"/>
                    <a:pt x="0" y="53"/>
                    <a:pt x="0" y="50"/>
                  </a:cubicBezTo>
                  <a:cubicBezTo>
                    <a:pt x="0" y="6"/>
                    <a:pt x="0" y="6"/>
                    <a:pt x="0" y="6"/>
                  </a:cubicBezTo>
                  <a:cubicBezTo>
                    <a:pt x="0" y="3"/>
                    <a:pt x="3" y="0"/>
                    <a:pt x="6" y="0"/>
                  </a:cubicBezTo>
                  <a:cubicBezTo>
                    <a:pt x="78" y="0"/>
                    <a:pt x="78" y="0"/>
                    <a:pt x="78" y="0"/>
                  </a:cubicBezTo>
                  <a:cubicBezTo>
                    <a:pt x="81" y="0"/>
                    <a:pt x="84" y="3"/>
                    <a:pt x="84" y="6"/>
                  </a:cubicBezTo>
                  <a:cubicBezTo>
                    <a:pt x="84" y="28"/>
                    <a:pt x="84" y="28"/>
                    <a:pt x="84" y="28"/>
                  </a:cubicBezTo>
                </a:path>
              </a:pathLst>
            </a:cu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45" name="Freeform 114"/>
            <p:cNvSpPr/>
            <p:nvPr/>
          </p:nvSpPr>
          <p:spPr bwMode="auto">
            <a:xfrm>
              <a:off x="7734301" y="4362451"/>
              <a:ext cx="300038" cy="119063"/>
            </a:xfrm>
            <a:custGeom>
              <a:avLst/>
              <a:gdLst>
                <a:gd name="T0" fmla="*/ 189 w 189"/>
                <a:gd name="T1" fmla="*/ 0 h 75"/>
                <a:gd name="T2" fmla="*/ 94 w 189"/>
                <a:gd name="T3" fmla="*/ 75 h 75"/>
                <a:gd name="T4" fmla="*/ 0 w 189"/>
                <a:gd name="T5" fmla="*/ 0 h 75"/>
              </a:gdLst>
              <a:ahLst/>
              <a:cxnLst>
                <a:cxn ang="0">
                  <a:pos x="T0" y="T1"/>
                </a:cxn>
                <a:cxn ang="0">
                  <a:pos x="T2" y="T3"/>
                </a:cxn>
                <a:cxn ang="0">
                  <a:pos x="T4" y="T5"/>
                </a:cxn>
              </a:cxnLst>
              <a:rect l="0" t="0" r="r" b="b"/>
              <a:pathLst>
                <a:path w="189" h="75">
                  <a:moveTo>
                    <a:pt x="189" y="0"/>
                  </a:moveTo>
                  <a:lnTo>
                    <a:pt x="94" y="75"/>
                  </a:lnTo>
                  <a:lnTo>
                    <a:pt x="0" y="0"/>
                  </a:lnTo>
                </a:path>
              </a:pathLst>
            </a:cu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46" name="Freeform 115"/>
            <p:cNvSpPr/>
            <p:nvPr/>
          </p:nvSpPr>
          <p:spPr bwMode="auto">
            <a:xfrm>
              <a:off x="7907338" y="4475164"/>
              <a:ext cx="165100" cy="165100"/>
            </a:xfrm>
            <a:custGeom>
              <a:avLst/>
              <a:gdLst>
                <a:gd name="T0" fmla="*/ 52 w 104"/>
                <a:gd name="T1" fmla="*/ 0 h 104"/>
                <a:gd name="T2" fmla="*/ 71 w 104"/>
                <a:gd name="T3" fmla="*/ 38 h 104"/>
                <a:gd name="T4" fmla="*/ 104 w 104"/>
                <a:gd name="T5" fmla="*/ 38 h 104"/>
                <a:gd name="T6" fmla="*/ 75 w 104"/>
                <a:gd name="T7" fmla="*/ 61 h 104"/>
                <a:gd name="T8" fmla="*/ 90 w 104"/>
                <a:gd name="T9" fmla="*/ 104 h 104"/>
                <a:gd name="T10" fmla="*/ 52 w 104"/>
                <a:gd name="T11" fmla="*/ 78 h 104"/>
                <a:gd name="T12" fmla="*/ 14 w 104"/>
                <a:gd name="T13" fmla="*/ 104 h 104"/>
                <a:gd name="T14" fmla="*/ 28 w 104"/>
                <a:gd name="T15" fmla="*/ 61 h 104"/>
                <a:gd name="T16" fmla="*/ 0 w 104"/>
                <a:gd name="T17" fmla="*/ 38 h 104"/>
                <a:gd name="T18" fmla="*/ 33 w 104"/>
                <a:gd name="T19" fmla="*/ 38 h 104"/>
                <a:gd name="T20" fmla="*/ 52 w 104"/>
                <a:gd name="T21"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104">
                  <a:moveTo>
                    <a:pt x="52" y="0"/>
                  </a:moveTo>
                  <a:lnTo>
                    <a:pt x="71" y="38"/>
                  </a:lnTo>
                  <a:lnTo>
                    <a:pt x="104" y="38"/>
                  </a:lnTo>
                  <a:lnTo>
                    <a:pt x="75" y="61"/>
                  </a:lnTo>
                  <a:lnTo>
                    <a:pt x="90" y="104"/>
                  </a:lnTo>
                  <a:lnTo>
                    <a:pt x="52" y="78"/>
                  </a:lnTo>
                  <a:lnTo>
                    <a:pt x="14" y="104"/>
                  </a:lnTo>
                  <a:lnTo>
                    <a:pt x="28" y="61"/>
                  </a:lnTo>
                  <a:lnTo>
                    <a:pt x="0" y="38"/>
                  </a:lnTo>
                  <a:lnTo>
                    <a:pt x="33" y="38"/>
                  </a:lnTo>
                  <a:lnTo>
                    <a:pt x="52" y="0"/>
                  </a:lnTo>
                  <a:close/>
                </a:path>
              </a:pathLst>
            </a:custGeom>
            <a:noFill/>
            <a:ln w="14288" cap="flat">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grpSp>
        <p:nvGrpSpPr>
          <p:cNvPr id="147" name="Group 146"/>
          <p:cNvGrpSpPr/>
          <p:nvPr/>
        </p:nvGrpSpPr>
        <p:grpSpPr>
          <a:xfrm>
            <a:off x="5958517" y="2936649"/>
            <a:ext cx="300038" cy="346075"/>
            <a:chOff x="6307138" y="3979863"/>
            <a:chExt cx="300038" cy="346075"/>
          </a:xfrm>
        </p:grpSpPr>
        <p:sp>
          <p:nvSpPr>
            <p:cNvPr id="148" name="Oval 147"/>
            <p:cNvSpPr>
              <a:spLocks noChangeArrowheads="1"/>
            </p:cNvSpPr>
            <p:nvPr/>
          </p:nvSpPr>
          <p:spPr bwMode="auto">
            <a:xfrm>
              <a:off x="6343650" y="4100513"/>
              <a:ext cx="225425" cy="225425"/>
            </a:xfrm>
            <a:prstGeom prst="ellipse">
              <a:avLst/>
            </a:pr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49" name="Freeform 181"/>
            <p:cNvSpPr/>
            <p:nvPr/>
          </p:nvSpPr>
          <p:spPr bwMode="auto">
            <a:xfrm>
              <a:off x="6450013" y="4152900"/>
              <a:ext cx="58738" cy="109538"/>
            </a:xfrm>
            <a:custGeom>
              <a:avLst/>
              <a:gdLst>
                <a:gd name="T0" fmla="*/ 0 w 37"/>
                <a:gd name="T1" fmla="*/ 0 h 69"/>
                <a:gd name="T2" fmla="*/ 0 w 37"/>
                <a:gd name="T3" fmla="*/ 38 h 69"/>
                <a:gd name="T4" fmla="*/ 37 w 37"/>
                <a:gd name="T5" fmla="*/ 69 h 69"/>
              </a:gdLst>
              <a:ahLst/>
              <a:cxnLst>
                <a:cxn ang="0">
                  <a:pos x="T0" y="T1"/>
                </a:cxn>
                <a:cxn ang="0">
                  <a:pos x="T2" y="T3"/>
                </a:cxn>
                <a:cxn ang="0">
                  <a:pos x="T4" y="T5"/>
                </a:cxn>
              </a:cxnLst>
              <a:rect l="0" t="0" r="r" b="b"/>
              <a:pathLst>
                <a:path w="37" h="69">
                  <a:moveTo>
                    <a:pt x="0" y="0"/>
                  </a:moveTo>
                  <a:lnTo>
                    <a:pt x="0" y="38"/>
                  </a:lnTo>
                  <a:lnTo>
                    <a:pt x="37" y="69"/>
                  </a:lnTo>
                </a:path>
              </a:pathLst>
            </a:cu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50" name="Freeform 182"/>
            <p:cNvSpPr/>
            <p:nvPr/>
          </p:nvSpPr>
          <p:spPr bwMode="auto">
            <a:xfrm>
              <a:off x="6307138" y="3979863"/>
              <a:ext cx="300038" cy="180975"/>
            </a:xfrm>
            <a:custGeom>
              <a:avLst/>
              <a:gdLst>
                <a:gd name="T0" fmla="*/ 67 w 80"/>
                <a:gd name="T1" fmla="*/ 48 h 48"/>
                <a:gd name="T2" fmla="*/ 68 w 80"/>
                <a:gd name="T3" fmla="*/ 18 h 48"/>
                <a:gd name="T4" fmla="*/ 56 w 80"/>
                <a:gd name="T5" fmla="*/ 26 h 48"/>
                <a:gd name="T6" fmla="*/ 48 w 80"/>
                <a:gd name="T7" fmla="*/ 0 h 48"/>
                <a:gd name="T8" fmla="*/ 28 w 80"/>
                <a:gd name="T9" fmla="*/ 26 h 48"/>
                <a:gd name="T10" fmla="*/ 12 w 80"/>
                <a:gd name="T11" fmla="*/ 18 h 48"/>
                <a:gd name="T12" fmla="*/ 13 w 80"/>
                <a:gd name="T13" fmla="*/ 47 h 48"/>
              </a:gdLst>
              <a:ahLst/>
              <a:cxnLst>
                <a:cxn ang="0">
                  <a:pos x="T0" y="T1"/>
                </a:cxn>
                <a:cxn ang="0">
                  <a:pos x="T2" y="T3"/>
                </a:cxn>
                <a:cxn ang="0">
                  <a:pos x="T4" y="T5"/>
                </a:cxn>
                <a:cxn ang="0">
                  <a:pos x="T6" y="T7"/>
                </a:cxn>
                <a:cxn ang="0">
                  <a:pos x="T8" y="T9"/>
                </a:cxn>
                <a:cxn ang="0">
                  <a:pos x="T10" y="T11"/>
                </a:cxn>
                <a:cxn ang="0">
                  <a:pos x="T12" y="T13"/>
                </a:cxn>
              </a:cxnLst>
              <a:rect l="0" t="0" r="r" b="b"/>
              <a:pathLst>
                <a:path w="80" h="48">
                  <a:moveTo>
                    <a:pt x="67" y="48"/>
                  </a:moveTo>
                  <a:cubicBezTo>
                    <a:pt x="80" y="38"/>
                    <a:pt x="68" y="18"/>
                    <a:pt x="68" y="18"/>
                  </a:cubicBezTo>
                  <a:cubicBezTo>
                    <a:pt x="68" y="18"/>
                    <a:pt x="60" y="26"/>
                    <a:pt x="56" y="26"/>
                  </a:cubicBezTo>
                  <a:cubicBezTo>
                    <a:pt x="56" y="10"/>
                    <a:pt x="44" y="18"/>
                    <a:pt x="48" y="0"/>
                  </a:cubicBezTo>
                  <a:cubicBezTo>
                    <a:pt x="31" y="3"/>
                    <a:pt x="24" y="10"/>
                    <a:pt x="28" y="26"/>
                  </a:cubicBezTo>
                  <a:cubicBezTo>
                    <a:pt x="20" y="26"/>
                    <a:pt x="12" y="18"/>
                    <a:pt x="12" y="18"/>
                  </a:cubicBezTo>
                  <a:cubicBezTo>
                    <a:pt x="12" y="18"/>
                    <a:pt x="0" y="34"/>
                    <a:pt x="13" y="47"/>
                  </a:cubicBezTo>
                </a:path>
              </a:pathLst>
            </a:cu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grpSp>
        <p:nvGrpSpPr>
          <p:cNvPr id="151" name="Group 150"/>
          <p:cNvGrpSpPr/>
          <p:nvPr/>
        </p:nvGrpSpPr>
        <p:grpSpPr>
          <a:xfrm>
            <a:off x="8127509" y="2936649"/>
            <a:ext cx="346075" cy="346075"/>
            <a:chOff x="3398838" y="3979863"/>
            <a:chExt cx="346075" cy="346075"/>
          </a:xfrm>
        </p:grpSpPr>
        <p:sp>
          <p:nvSpPr>
            <p:cNvPr id="152" name="Oval 151"/>
            <p:cNvSpPr>
              <a:spLocks noChangeArrowheads="1"/>
            </p:cNvSpPr>
            <p:nvPr/>
          </p:nvSpPr>
          <p:spPr bwMode="auto">
            <a:xfrm>
              <a:off x="3398838" y="3979863"/>
              <a:ext cx="300038" cy="301625"/>
            </a:xfrm>
            <a:prstGeom prst="ellipse">
              <a:avLst/>
            </a:pr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53" name="Line 126"/>
            <p:cNvSpPr>
              <a:spLocks noChangeShapeType="1"/>
            </p:cNvSpPr>
            <p:nvPr/>
          </p:nvSpPr>
          <p:spPr bwMode="auto">
            <a:xfrm>
              <a:off x="3654425" y="4235450"/>
              <a:ext cx="90488" cy="90488"/>
            </a:xfrm>
            <a:prstGeom prst="line">
              <a:avLst/>
            </a:prstGeom>
            <a:noFill/>
            <a:ln w="14288" cap="rnd">
              <a:solidFill>
                <a:srgbClr val="232F3E"/>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sp>
          <p:nvSpPr>
            <p:cNvPr id="154" name="Freeform 127"/>
            <p:cNvSpPr/>
            <p:nvPr/>
          </p:nvSpPr>
          <p:spPr bwMode="auto">
            <a:xfrm>
              <a:off x="3451225" y="4032250"/>
              <a:ext cx="195263" cy="196850"/>
            </a:xfrm>
            <a:custGeom>
              <a:avLst/>
              <a:gdLst>
                <a:gd name="T0" fmla="*/ 46 w 52"/>
                <a:gd name="T1" fmla="*/ 44 h 52"/>
                <a:gd name="T2" fmla="*/ 52 w 52"/>
                <a:gd name="T3" fmla="*/ 34 h 52"/>
                <a:gd name="T4" fmla="*/ 46 w 52"/>
                <a:gd name="T5" fmla="*/ 30 h 52"/>
                <a:gd name="T6" fmla="*/ 46 w 52"/>
                <a:gd name="T7" fmla="*/ 22 h 52"/>
                <a:gd name="T8" fmla="*/ 52 w 52"/>
                <a:gd name="T9" fmla="*/ 18 h 52"/>
                <a:gd name="T10" fmla="*/ 46 w 52"/>
                <a:gd name="T11" fmla="*/ 8 h 52"/>
                <a:gd name="T12" fmla="*/ 40 w 52"/>
                <a:gd name="T13" fmla="*/ 11 h 52"/>
                <a:gd name="T14" fmla="*/ 32 w 52"/>
                <a:gd name="T15" fmla="*/ 7 h 52"/>
                <a:gd name="T16" fmla="*/ 32 w 52"/>
                <a:gd name="T17" fmla="*/ 0 h 52"/>
                <a:gd name="T18" fmla="*/ 20 w 52"/>
                <a:gd name="T19" fmla="*/ 0 h 52"/>
                <a:gd name="T20" fmla="*/ 20 w 52"/>
                <a:gd name="T21" fmla="*/ 7 h 52"/>
                <a:gd name="T22" fmla="*/ 13 w 52"/>
                <a:gd name="T23" fmla="*/ 11 h 52"/>
                <a:gd name="T24" fmla="*/ 7 w 52"/>
                <a:gd name="T25" fmla="*/ 8 h 52"/>
                <a:gd name="T26" fmla="*/ 1 w 52"/>
                <a:gd name="T27" fmla="*/ 18 h 52"/>
                <a:gd name="T28" fmla="*/ 7 w 52"/>
                <a:gd name="T29" fmla="*/ 22 h 52"/>
                <a:gd name="T30" fmla="*/ 6 w 52"/>
                <a:gd name="T31" fmla="*/ 30 h 52"/>
                <a:gd name="T32" fmla="*/ 0 w 52"/>
                <a:gd name="T33" fmla="*/ 34 h 52"/>
                <a:gd name="T34" fmla="*/ 6 w 52"/>
                <a:gd name="T35" fmla="*/ 44 h 52"/>
                <a:gd name="T36" fmla="*/ 13 w 52"/>
                <a:gd name="T37" fmla="*/ 41 h 52"/>
                <a:gd name="T38" fmla="*/ 20 w 52"/>
                <a:gd name="T39" fmla="*/ 45 h 52"/>
                <a:gd name="T40" fmla="*/ 20 w 52"/>
                <a:gd name="T41" fmla="*/ 52 h 52"/>
                <a:gd name="T42" fmla="*/ 32 w 52"/>
                <a:gd name="T43" fmla="*/ 52 h 52"/>
                <a:gd name="T44" fmla="*/ 32 w 52"/>
                <a:gd name="T45" fmla="*/ 45 h 52"/>
                <a:gd name="T46" fmla="*/ 40 w 52"/>
                <a:gd name="T47" fmla="*/ 41 h 52"/>
                <a:gd name="T48" fmla="*/ 46 w 52"/>
                <a:gd name="T49"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2" h="52">
                  <a:moveTo>
                    <a:pt x="46" y="44"/>
                  </a:moveTo>
                  <a:cubicBezTo>
                    <a:pt x="52" y="34"/>
                    <a:pt x="52" y="34"/>
                    <a:pt x="52" y="34"/>
                  </a:cubicBezTo>
                  <a:cubicBezTo>
                    <a:pt x="46" y="30"/>
                    <a:pt x="46" y="30"/>
                    <a:pt x="46" y="30"/>
                  </a:cubicBezTo>
                  <a:cubicBezTo>
                    <a:pt x="46" y="28"/>
                    <a:pt x="46" y="25"/>
                    <a:pt x="46" y="22"/>
                  </a:cubicBezTo>
                  <a:cubicBezTo>
                    <a:pt x="52" y="18"/>
                    <a:pt x="52" y="18"/>
                    <a:pt x="52" y="18"/>
                  </a:cubicBezTo>
                  <a:cubicBezTo>
                    <a:pt x="46" y="8"/>
                    <a:pt x="46" y="8"/>
                    <a:pt x="46" y="8"/>
                  </a:cubicBezTo>
                  <a:cubicBezTo>
                    <a:pt x="40" y="11"/>
                    <a:pt x="40" y="11"/>
                    <a:pt x="40" y="11"/>
                  </a:cubicBezTo>
                  <a:cubicBezTo>
                    <a:pt x="38" y="9"/>
                    <a:pt x="34" y="8"/>
                    <a:pt x="32" y="7"/>
                  </a:cubicBezTo>
                  <a:cubicBezTo>
                    <a:pt x="32" y="0"/>
                    <a:pt x="32" y="0"/>
                    <a:pt x="32" y="0"/>
                  </a:cubicBezTo>
                  <a:cubicBezTo>
                    <a:pt x="20" y="0"/>
                    <a:pt x="20" y="0"/>
                    <a:pt x="20" y="0"/>
                  </a:cubicBezTo>
                  <a:cubicBezTo>
                    <a:pt x="20" y="7"/>
                    <a:pt x="20" y="7"/>
                    <a:pt x="20" y="7"/>
                  </a:cubicBezTo>
                  <a:cubicBezTo>
                    <a:pt x="16" y="8"/>
                    <a:pt x="15" y="9"/>
                    <a:pt x="13" y="11"/>
                  </a:cubicBezTo>
                  <a:cubicBezTo>
                    <a:pt x="7" y="8"/>
                    <a:pt x="7" y="8"/>
                    <a:pt x="7" y="8"/>
                  </a:cubicBezTo>
                  <a:cubicBezTo>
                    <a:pt x="1" y="18"/>
                    <a:pt x="1" y="18"/>
                    <a:pt x="1" y="18"/>
                  </a:cubicBezTo>
                  <a:cubicBezTo>
                    <a:pt x="7" y="22"/>
                    <a:pt x="7" y="22"/>
                    <a:pt x="7" y="22"/>
                  </a:cubicBezTo>
                  <a:cubicBezTo>
                    <a:pt x="6" y="24"/>
                    <a:pt x="6" y="27"/>
                    <a:pt x="6" y="30"/>
                  </a:cubicBezTo>
                  <a:cubicBezTo>
                    <a:pt x="0" y="34"/>
                    <a:pt x="0" y="34"/>
                    <a:pt x="0" y="34"/>
                  </a:cubicBezTo>
                  <a:cubicBezTo>
                    <a:pt x="6" y="44"/>
                    <a:pt x="6" y="44"/>
                    <a:pt x="6" y="44"/>
                  </a:cubicBezTo>
                  <a:cubicBezTo>
                    <a:pt x="13" y="41"/>
                    <a:pt x="13" y="41"/>
                    <a:pt x="13" y="41"/>
                  </a:cubicBezTo>
                  <a:cubicBezTo>
                    <a:pt x="15" y="43"/>
                    <a:pt x="16" y="44"/>
                    <a:pt x="20" y="45"/>
                  </a:cubicBezTo>
                  <a:cubicBezTo>
                    <a:pt x="20" y="52"/>
                    <a:pt x="20" y="52"/>
                    <a:pt x="20" y="52"/>
                  </a:cubicBezTo>
                  <a:cubicBezTo>
                    <a:pt x="32" y="52"/>
                    <a:pt x="32" y="52"/>
                    <a:pt x="32" y="52"/>
                  </a:cubicBezTo>
                  <a:cubicBezTo>
                    <a:pt x="32" y="45"/>
                    <a:pt x="32" y="45"/>
                    <a:pt x="32" y="45"/>
                  </a:cubicBezTo>
                  <a:cubicBezTo>
                    <a:pt x="34" y="44"/>
                    <a:pt x="38" y="43"/>
                    <a:pt x="40" y="41"/>
                  </a:cubicBezTo>
                  <a:lnTo>
                    <a:pt x="46" y="44"/>
                  </a:lnTo>
                  <a:close/>
                </a:path>
              </a:pathLst>
            </a:custGeom>
            <a:noFill/>
            <a:ln w="14288" cap="flat">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55" name="Oval 154"/>
            <p:cNvSpPr>
              <a:spLocks noChangeArrowheads="1"/>
            </p:cNvSpPr>
            <p:nvPr/>
          </p:nvSpPr>
          <p:spPr bwMode="auto">
            <a:xfrm>
              <a:off x="3519488" y="4100513"/>
              <a:ext cx="60325" cy="60325"/>
            </a:xfrm>
            <a:prstGeom prst="ellipse">
              <a:avLst/>
            </a:prstGeom>
            <a:noFill/>
            <a:ln w="14288" cap="flat">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grpSp>
      <p:grpSp>
        <p:nvGrpSpPr>
          <p:cNvPr id="156" name="Group 155"/>
          <p:cNvGrpSpPr/>
          <p:nvPr/>
        </p:nvGrpSpPr>
        <p:grpSpPr>
          <a:xfrm>
            <a:off x="10334599" y="2950936"/>
            <a:ext cx="315913" cy="317500"/>
            <a:chOff x="8462963" y="3270250"/>
            <a:chExt cx="315913" cy="317500"/>
          </a:xfrm>
        </p:grpSpPr>
        <p:sp>
          <p:nvSpPr>
            <p:cNvPr id="157" name="Freeform 79"/>
            <p:cNvSpPr/>
            <p:nvPr/>
          </p:nvSpPr>
          <p:spPr bwMode="auto">
            <a:xfrm>
              <a:off x="8601076" y="3270250"/>
              <a:ext cx="177800" cy="177800"/>
            </a:xfrm>
            <a:custGeom>
              <a:avLst/>
              <a:gdLst>
                <a:gd name="T0" fmla="*/ 15 w 47"/>
                <a:gd name="T1" fmla="*/ 44 h 47"/>
                <a:gd name="T2" fmla="*/ 15 w 47"/>
                <a:gd name="T3" fmla="*/ 44 h 47"/>
                <a:gd name="T4" fmla="*/ 27 w 47"/>
                <a:gd name="T5" fmla="*/ 44 h 47"/>
                <a:gd name="T6" fmla="*/ 43 w 47"/>
                <a:gd name="T7" fmla="*/ 28 h 47"/>
                <a:gd name="T8" fmla="*/ 43 w 47"/>
                <a:gd name="T9" fmla="*/ 12 h 47"/>
                <a:gd name="T10" fmla="*/ 35 w 47"/>
                <a:gd name="T11" fmla="*/ 4 h 47"/>
                <a:gd name="T12" fmla="*/ 19 w 47"/>
                <a:gd name="T13" fmla="*/ 4 h 47"/>
                <a:gd name="T14" fmla="*/ 3 w 47"/>
                <a:gd name="T15" fmla="*/ 20 h 47"/>
                <a:gd name="T16" fmla="*/ 3 w 47"/>
                <a:gd name="T17" fmla="*/ 32 h 47"/>
                <a:gd name="T18" fmla="*/ 3 w 47"/>
                <a:gd name="T19" fmla="*/ 3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15" y="44"/>
                  </a:moveTo>
                  <a:cubicBezTo>
                    <a:pt x="15" y="44"/>
                    <a:pt x="15" y="44"/>
                    <a:pt x="15" y="44"/>
                  </a:cubicBezTo>
                  <a:cubicBezTo>
                    <a:pt x="18" y="47"/>
                    <a:pt x="24" y="47"/>
                    <a:pt x="27" y="44"/>
                  </a:cubicBezTo>
                  <a:cubicBezTo>
                    <a:pt x="43" y="28"/>
                    <a:pt x="43" y="28"/>
                    <a:pt x="43" y="28"/>
                  </a:cubicBezTo>
                  <a:cubicBezTo>
                    <a:pt x="47" y="24"/>
                    <a:pt x="47" y="16"/>
                    <a:pt x="43" y="12"/>
                  </a:cubicBezTo>
                  <a:cubicBezTo>
                    <a:pt x="35" y="4"/>
                    <a:pt x="35" y="4"/>
                    <a:pt x="35" y="4"/>
                  </a:cubicBezTo>
                  <a:cubicBezTo>
                    <a:pt x="31" y="0"/>
                    <a:pt x="23" y="0"/>
                    <a:pt x="19" y="4"/>
                  </a:cubicBezTo>
                  <a:cubicBezTo>
                    <a:pt x="3" y="20"/>
                    <a:pt x="3" y="20"/>
                    <a:pt x="3" y="20"/>
                  </a:cubicBezTo>
                  <a:cubicBezTo>
                    <a:pt x="0" y="23"/>
                    <a:pt x="0" y="29"/>
                    <a:pt x="3" y="32"/>
                  </a:cubicBezTo>
                  <a:cubicBezTo>
                    <a:pt x="3" y="32"/>
                    <a:pt x="3" y="32"/>
                    <a:pt x="3" y="32"/>
                  </a:cubicBezTo>
                </a:path>
              </a:pathLst>
            </a:cu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58" name="Freeform 80"/>
            <p:cNvSpPr/>
            <p:nvPr/>
          </p:nvSpPr>
          <p:spPr bwMode="auto">
            <a:xfrm>
              <a:off x="8462963" y="3409950"/>
              <a:ext cx="176213" cy="177800"/>
            </a:xfrm>
            <a:custGeom>
              <a:avLst/>
              <a:gdLst>
                <a:gd name="T0" fmla="*/ 32 w 47"/>
                <a:gd name="T1" fmla="*/ 3 h 47"/>
                <a:gd name="T2" fmla="*/ 32 w 47"/>
                <a:gd name="T3" fmla="*/ 3 h 47"/>
                <a:gd name="T4" fmla="*/ 20 w 47"/>
                <a:gd name="T5" fmla="*/ 3 h 47"/>
                <a:gd name="T6" fmla="*/ 4 w 47"/>
                <a:gd name="T7" fmla="*/ 19 h 47"/>
                <a:gd name="T8" fmla="*/ 4 w 47"/>
                <a:gd name="T9" fmla="*/ 35 h 47"/>
                <a:gd name="T10" fmla="*/ 12 w 47"/>
                <a:gd name="T11" fmla="*/ 43 h 47"/>
                <a:gd name="T12" fmla="*/ 28 w 47"/>
                <a:gd name="T13" fmla="*/ 43 h 47"/>
                <a:gd name="T14" fmla="*/ 44 w 47"/>
                <a:gd name="T15" fmla="*/ 27 h 47"/>
                <a:gd name="T16" fmla="*/ 44 w 47"/>
                <a:gd name="T17" fmla="*/ 15 h 47"/>
                <a:gd name="T18" fmla="*/ 44 w 47"/>
                <a:gd name="T1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47">
                  <a:moveTo>
                    <a:pt x="32" y="3"/>
                  </a:moveTo>
                  <a:cubicBezTo>
                    <a:pt x="32" y="3"/>
                    <a:pt x="32" y="3"/>
                    <a:pt x="32" y="3"/>
                  </a:cubicBezTo>
                  <a:cubicBezTo>
                    <a:pt x="29" y="0"/>
                    <a:pt x="23" y="0"/>
                    <a:pt x="20" y="3"/>
                  </a:cubicBezTo>
                  <a:cubicBezTo>
                    <a:pt x="4" y="19"/>
                    <a:pt x="4" y="19"/>
                    <a:pt x="4" y="19"/>
                  </a:cubicBezTo>
                  <a:cubicBezTo>
                    <a:pt x="0" y="23"/>
                    <a:pt x="0" y="31"/>
                    <a:pt x="4" y="35"/>
                  </a:cubicBezTo>
                  <a:cubicBezTo>
                    <a:pt x="12" y="43"/>
                    <a:pt x="12" y="43"/>
                    <a:pt x="12" y="43"/>
                  </a:cubicBezTo>
                  <a:cubicBezTo>
                    <a:pt x="16" y="47"/>
                    <a:pt x="24" y="47"/>
                    <a:pt x="28" y="43"/>
                  </a:cubicBezTo>
                  <a:cubicBezTo>
                    <a:pt x="44" y="27"/>
                    <a:pt x="44" y="27"/>
                    <a:pt x="44" y="27"/>
                  </a:cubicBezTo>
                  <a:cubicBezTo>
                    <a:pt x="47" y="24"/>
                    <a:pt x="47" y="18"/>
                    <a:pt x="44" y="15"/>
                  </a:cubicBezTo>
                  <a:cubicBezTo>
                    <a:pt x="44" y="15"/>
                    <a:pt x="44" y="15"/>
                    <a:pt x="44" y="15"/>
                  </a:cubicBezTo>
                </a:path>
              </a:pathLst>
            </a:custGeom>
            <a:noFill/>
            <a:ln w="14288" cap="rnd">
              <a:solidFill>
                <a:srgbClr val="232F3E"/>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id-ID"/>
            </a:p>
          </p:txBody>
        </p:sp>
        <p:sp>
          <p:nvSpPr>
            <p:cNvPr id="159" name="Line 81"/>
            <p:cNvSpPr>
              <a:spLocks noChangeShapeType="1"/>
            </p:cNvSpPr>
            <p:nvPr/>
          </p:nvSpPr>
          <p:spPr bwMode="auto">
            <a:xfrm flipV="1">
              <a:off x="8559801" y="3368675"/>
              <a:ext cx="120650" cy="120650"/>
            </a:xfrm>
            <a:prstGeom prst="line">
              <a:avLst/>
            </a:prstGeom>
            <a:noFill/>
            <a:ln w="14288" cap="rnd">
              <a:solidFill>
                <a:srgbClr val="232F3E"/>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id-ID"/>
            </a:p>
          </p:txBody>
        </p:sp>
      </p:grpSp>
      <p:sp>
        <p:nvSpPr>
          <p:cNvPr id="71" name="Oval 70"/>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72" name="Slide Number Placeholder 3"/>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fld>
            <a:endParaRPr lang="en-ID" sz="1050" dirty="0">
              <a:solidFill>
                <a:schemeClr val="bg1"/>
              </a:solidFill>
            </a:endParaRPr>
          </a:p>
        </p:txBody>
      </p:sp>
      <p:sp>
        <p:nvSpPr>
          <p:cNvPr id="74" name="Freeform: Shape 73"/>
          <p:cNvSpPr/>
          <p:nvPr/>
        </p:nvSpPr>
        <p:spPr>
          <a:xfrm>
            <a:off x="6443620" y="1043723"/>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10000"/>
            </a:schemeClr>
          </a:solidFill>
          <a:ln w="9525" cap="flat">
            <a:noFill/>
            <a:prstDash val="solid"/>
            <a:miter/>
          </a:ln>
        </p:spPr>
        <p:txBody>
          <a:bodyPr rtlCol="0" anchor="ctr"/>
          <a:lstStyle/>
          <a:p>
            <a:endParaRPr lang="en-US"/>
          </a:p>
        </p:txBody>
      </p:sp>
    </p:spTree>
  </p:cSld>
  <p:clrMapOvr>
    <a:masterClrMapping/>
  </p:clrMapOvr>
  <mc:AlternateContent xmlns:mc="http://schemas.openxmlformats.org/markup-compatibility/2006">
    <mc:Choice xmlns:p14="http://schemas.microsoft.com/office/powerpoint/2010/main" Requires="p14">
      <p:transition spd="slow" p14:dur="1000">
        <p:wipe dir="d"/>
      </p:transition>
    </mc:Choice>
    <mc:Fallback>
      <p:transition spd="slow">
        <p:wipe dir="d"/>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descr="Woman in online meeting"/>
          <p:cNvPicPr>
            <a:picLocks noChangeAspect="1"/>
          </p:cNvPicPr>
          <p:nvPr/>
        </p:nvPicPr>
        <p:blipFill rotWithShape="1">
          <a:blip r:embed="rId2">
            <a:extLst>
              <a:ext uri="{28A0092B-C50C-407E-A947-70E740481C1C}">
                <a14:useLocalDpi xmlns:a14="http://schemas.microsoft.com/office/drawing/2010/main" val="0"/>
              </a:ext>
            </a:extLst>
          </a:blip>
          <a:srcRect l="1" t="39410" r="47205"/>
          <a:stretch>
            <a:fillRect/>
          </a:stretch>
        </p:blipFill>
        <p:spPr>
          <a:xfrm>
            <a:off x="6096000" y="1382690"/>
            <a:ext cx="6096000" cy="4664117"/>
          </a:xfrm>
          <a:prstGeom prst="rect">
            <a:avLst/>
          </a:prstGeom>
        </p:spPr>
      </p:pic>
      <p:sp>
        <p:nvSpPr>
          <p:cNvPr id="100" name="Title 1"/>
          <p:cNvSpPr txBox="1"/>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r>
              <a:rPr lang="en-US" altLang="en-ID" sz="4000" dirty="0"/>
              <a:t>Deliverables</a:t>
            </a:r>
            <a:endParaRPr lang="en-US" altLang="en-ID" sz="4000" dirty="0"/>
          </a:p>
        </p:txBody>
      </p:sp>
      <p:sp>
        <p:nvSpPr>
          <p:cNvPr id="52" name="Rectangle 51"/>
          <p:cNvSpPr/>
          <p:nvPr/>
        </p:nvSpPr>
        <p:spPr>
          <a:xfrm>
            <a:off x="6096000" y="1382692"/>
            <a:ext cx="6096000" cy="4664116"/>
          </a:xfrm>
          <a:prstGeom prst="rect">
            <a:avLst/>
          </a:prstGeom>
          <a:gradFill>
            <a:gsLst>
              <a:gs pos="0">
                <a:srgbClr val="000000">
                  <a:alpha val="53000"/>
                </a:srgbClr>
              </a:gs>
              <a:gs pos="50000">
                <a:srgbClr val="000000">
                  <a:alpha val="60000"/>
                </a:srgbClr>
              </a:gs>
              <a:gs pos="100000">
                <a:srgbClr val="232F3E"/>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1" name="Chart 10"/>
          <p:cNvGraphicFramePr/>
          <p:nvPr/>
        </p:nvGraphicFramePr>
        <p:xfrm>
          <a:off x="6544129" y="2375303"/>
          <a:ext cx="5199742" cy="3632255"/>
        </p:xfrm>
        <a:graphic>
          <a:graphicData uri="http://schemas.openxmlformats.org/drawingml/2006/chart">
            <c:chart xmlns:c="http://schemas.openxmlformats.org/drawingml/2006/chart" xmlns:r="http://schemas.openxmlformats.org/officeDocument/2006/relationships" r:id="rId1"/>
          </a:graphicData>
        </a:graphic>
      </p:graphicFrame>
      <p:sp>
        <p:nvSpPr>
          <p:cNvPr id="54" name="Text Placeholder 2"/>
          <p:cNvSpPr txBox="1"/>
          <p:nvPr/>
        </p:nvSpPr>
        <p:spPr>
          <a:xfrm>
            <a:off x="7052975" y="1382692"/>
            <a:ext cx="4182050" cy="465282"/>
          </a:xfrm>
          <a:prstGeom prst="round2SameRect">
            <a:avLst>
              <a:gd name="adj1" fmla="val 0"/>
              <a:gd name="adj2" fmla="val 50000"/>
            </a:avLst>
          </a:prstGeom>
          <a:solidFill>
            <a:srgbClr val="FE9900"/>
          </a:solidFill>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800" b="1" dirty="0">
                <a:solidFill>
                  <a:schemeClr val="bg1"/>
                </a:solidFill>
                <a:latin typeface="Segoe UI" panose="020B0502040204020203" pitchFamily="34" charset="0"/>
                <a:cs typeface="Segoe UI" panose="020B0502040204020203" pitchFamily="34" charset="0"/>
              </a:rPr>
              <a:t>Reports </a:t>
            </a:r>
            <a:endParaRPr lang="en-US" sz="1800" b="1" dirty="0">
              <a:solidFill>
                <a:schemeClr val="bg1"/>
              </a:solidFill>
              <a:latin typeface="Segoe UI" panose="020B0502040204020203" pitchFamily="34" charset="0"/>
              <a:cs typeface="Segoe UI" panose="020B0502040204020203" pitchFamily="34" charset="0"/>
            </a:endParaRPr>
          </a:p>
        </p:txBody>
      </p:sp>
      <p:sp>
        <p:nvSpPr>
          <p:cNvPr id="2" name="Rectangle: Top Corners Rounded 1"/>
          <p:cNvSpPr/>
          <p:nvPr/>
        </p:nvSpPr>
        <p:spPr>
          <a:xfrm rot="5400000">
            <a:off x="2865604" y="-1382783"/>
            <a:ext cx="674914" cy="5786362"/>
          </a:xfrm>
          <a:prstGeom prst="round2SameRect">
            <a:avLst>
              <a:gd name="adj1" fmla="val 16214"/>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Rounded Corners 40"/>
          <p:cNvSpPr/>
          <p:nvPr/>
        </p:nvSpPr>
        <p:spPr>
          <a:xfrm>
            <a:off x="309880" y="117294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Text Placeholder 2"/>
          <p:cNvSpPr txBox="1"/>
          <p:nvPr/>
        </p:nvSpPr>
        <p:spPr>
          <a:xfrm>
            <a:off x="451485" y="2188845"/>
            <a:ext cx="5118735" cy="3058160"/>
          </a:xfrm>
          <a:prstGeom prst="rect">
            <a:avLst/>
          </a:prstGeom>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lnSpc>
                <a:spcPct val="100000"/>
              </a:lnSpc>
              <a:buFont typeface="Wingdings" panose="05000000000000000000" charset="0"/>
              <a:buChar char="Ø"/>
            </a:pPr>
            <a:r>
              <a:rPr lang="en-US" sz="1400" dirty="0">
                <a:solidFill>
                  <a:srgbClr val="232F3E"/>
                </a:solidFill>
                <a:latin typeface="Segoe UI" panose="020B0502040204020203" pitchFamily="34" charset="0"/>
                <a:cs typeface="Segoe UI" panose="020B0502040204020203" pitchFamily="34" charset="0"/>
              </a:rPr>
              <a:t> A comprehensive analysis report summarizing key findings, insights, and recommendations.</a:t>
            </a:r>
            <a:endParaRPr lang="en-US" sz="1400" dirty="0">
              <a:solidFill>
                <a:srgbClr val="232F3E"/>
              </a:solidFill>
              <a:latin typeface="Segoe UI" panose="020B0502040204020203" pitchFamily="34" charset="0"/>
              <a:cs typeface="Segoe UI" panose="020B0502040204020203" pitchFamily="34" charset="0"/>
            </a:endParaRPr>
          </a:p>
          <a:p>
            <a:pPr>
              <a:lnSpc>
                <a:spcPct val="100000"/>
              </a:lnSpc>
            </a:pPr>
            <a:endParaRPr lang="en-US" sz="1400" dirty="0">
              <a:solidFill>
                <a:srgbClr val="232F3E"/>
              </a:solidFill>
              <a:latin typeface="Segoe UI" panose="020B0502040204020203" pitchFamily="34" charset="0"/>
              <a:cs typeface="Segoe UI" panose="020B0502040204020203" pitchFamily="34" charset="0"/>
            </a:endParaRPr>
          </a:p>
          <a:p>
            <a:pPr marL="285750" indent="-285750">
              <a:lnSpc>
                <a:spcPct val="100000"/>
              </a:lnSpc>
              <a:buFont typeface="Wingdings" panose="05000000000000000000" charset="0"/>
              <a:buChar char="Ø"/>
            </a:pPr>
            <a:r>
              <a:rPr lang="en-US" sz="1400" dirty="0">
                <a:solidFill>
                  <a:srgbClr val="232F3E"/>
                </a:solidFill>
                <a:latin typeface="Segoe UI" panose="020B0502040204020203" pitchFamily="34" charset="0"/>
                <a:cs typeface="Segoe UI" panose="020B0502040204020203" pitchFamily="34" charset="0"/>
              </a:rPr>
              <a:t>Visualizations (charts, graphs) illustrating various aspects of the data analysis.</a:t>
            </a:r>
            <a:endParaRPr lang="en-US" sz="1400" dirty="0">
              <a:solidFill>
                <a:srgbClr val="232F3E"/>
              </a:solidFill>
              <a:latin typeface="Segoe UI" panose="020B0502040204020203" pitchFamily="34" charset="0"/>
              <a:cs typeface="Segoe UI" panose="020B0502040204020203" pitchFamily="34" charset="0"/>
            </a:endParaRPr>
          </a:p>
          <a:p>
            <a:pPr>
              <a:lnSpc>
                <a:spcPct val="100000"/>
              </a:lnSpc>
            </a:pPr>
            <a:endParaRPr lang="en-US" sz="1400" dirty="0">
              <a:solidFill>
                <a:srgbClr val="232F3E"/>
              </a:solidFill>
              <a:latin typeface="Segoe UI" panose="020B0502040204020203" pitchFamily="34" charset="0"/>
              <a:cs typeface="Segoe UI" panose="020B0502040204020203" pitchFamily="34" charset="0"/>
            </a:endParaRPr>
          </a:p>
          <a:p>
            <a:pPr marL="285750" indent="-285750">
              <a:lnSpc>
                <a:spcPct val="100000"/>
              </a:lnSpc>
              <a:buFont typeface="Wingdings" panose="05000000000000000000" charset="0"/>
              <a:buChar char="Ø"/>
            </a:pPr>
            <a:r>
              <a:rPr lang="en-US" sz="1400" dirty="0">
                <a:solidFill>
                  <a:srgbClr val="232F3E"/>
                </a:solidFill>
                <a:latin typeface="Segoe UI" panose="020B0502040204020203" pitchFamily="34" charset="0"/>
                <a:cs typeface="Segoe UI" panose="020B0502040204020203" pitchFamily="34" charset="0"/>
              </a:rPr>
              <a:t>Insights on product preferences, customer behavior, and geographical sales distribution.</a:t>
            </a:r>
            <a:endParaRPr lang="en-US" sz="1400" dirty="0">
              <a:solidFill>
                <a:srgbClr val="232F3E"/>
              </a:solidFill>
              <a:latin typeface="Segoe UI" panose="020B0502040204020203" pitchFamily="34" charset="0"/>
              <a:cs typeface="Segoe UI" panose="020B0502040204020203" pitchFamily="34" charset="0"/>
            </a:endParaRPr>
          </a:p>
          <a:p>
            <a:pPr>
              <a:lnSpc>
                <a:spcPct val="100000"/>
              </a:lnSpc>
            </a:pPr>
            <a:endParaRPr lang="en-US" sz="1400" dirty="0">
              <a:solidFill>
                <a:srgbClr val="232F3E"/>
              </a:solidFill>
              <a:latin typeface="Segoe UI" panose="020B0502040204020203" pitchFamily="34" charset="0"/>
              <a:cs typeface="Segoe UI" panose="020B0502040204020203" pitchFamily="34" charset="0"/>
            </a:endParaRPr>
          </a:p>
          <a:p>
            <a:pPr marL="285750" indent="-285750">
              <a:lnSpc>
                <a:spcPct val="100000"/>
              </a:lnSpc>
              <a:buFont typeface="Wingdings" panose="05000000000000000000" charset="0"/>
              <a:buChar char="Ø"/>
            </a:pPr>
            <a:r>
              <a:rPr lang="en-US" sz="1400" dirty="0">
                <a:solidFill>
                  <a:srgbClr val="232F3E"/>
                </a:solidFill>
                <a:latin typeface="Segoe UI" panose="020B0502040204020203" pitchFamily="34" charset="0"/>
                <a:cs typeface="Segoe UI" panose="020B0502040204020203" pitchFamily="34" charset="0"/>
              </a:rPr>
              <a:t>Recommendations for improving sales strategies, inventory management, and customer service</a:t>
            </a:r>
            <a:endParaRPr lang="en-US" sz="1400" dirty="0">
              <a:solidFill>
                <a:srgbClr val="232F3E"/>
              </a:solidFill>
              <a:latin typeface="Segoe UI" panose="020B0502040204020203" pitchFamily="34" charset="0"/>
              <a:cs typeface="Segoe UI" panose="020B0502040204020203" pitchFamily="34" charset="0"/>
            </a:endParaRPr>
          </a:p>
        </p:txBody>
      </p:sp>
      <p:grpSp>
        <p:nvGrpSpPr>
          <p:cNvPr id="55" name="Group 54"/>
          <p:cNvGrpSpPr/>
          <p:nvPr/>
        </p:nvGrpSpPr>
        <p:grpSpPr>
          <a:xfrm>
            <a:off x="505641" y="1322121"/>
            <a:ext cx="355600" cy="358775"/>
            <a:chOff x="6276975" y="2886076"/>
            <a:chExt cx="355600" cy="358775"/>
          </a:xfrm>
        </p:grpSpPr>
        <p:sp>
          <p:nvSpPr>
            <p:cNvPr id="56" name="Freeform 658"/>
            <p:cNvSpPr>
              <a:spLocks noEditPoints="1"/>
            </p:cNvSpPr>
            <p:nvPr/>
          </p:nvSpPr>
          <p:spPr bwMode="auto">
            <a:xfrm>
              <a:off x="6419850" y="3030538"/>
              <a:ext cx="212725" cy="214313"/>
            </a:xfrm>
            <a:custGeom>
              <a:avLst/>
              <a:gdLst>
                <a:gd name="T0" fmla="*/ 29 w 57"/>
                <a:gd name="T1" fmla="*/ 57 h 57"/>
                <a:gd name="T2" fmla="*/ 27 w 57"/>
                <a:gd name="T3" fmla="*/ 56 h 57"/>
                <a:gd name="T4" fmla="*/ 0 w 57"/>
                <a:gd name="T5" fmla="*/ 3 h 57"/>
                <a:gd name="T6" fmla="*/ 1 w 57"/>
                <a:gd name="T7" fmla="*/ 1 h 57"/>
                <a:gd name="T8" fmla="*/ 3 w 57"/>
                <a:gd name="T9" fmla="*/ 0 h 57"/>
                <a:gd name="T10" fmla="*/ 56 w 57"/>
                <a:gd name="T11" fmla="*/ 27 h 57"/>
                <a:gd name="T12" fmla="*/ 57 w 57"/>
                <a:gd name="T13" fmla="*/ 29 h 57"/>
                <a:gd name="T14" fmla="*/ 56 w 57"/>
                <a:gd name="T15" fmla="*/ 31 h 57"/>
                <a:gd name="T16" fmla="*/ 36 w 57"/>
                <a:gd name="T17" fmla="*/ 36 h 57"/>
                <a:gd name="T18" fmla="*/ 31 w 57"/>
                <a:gd name="T19" fmla="*/ 56 h 57"/>
                <a:gd name="T20" fmla="*/ 29 w 57"/>
                <a:gd name="T21" fmla="*/ 57 h 57"/>
                <a:gd name="T22" fmla="*/ 29 w 57"/>
                <a:gd name="T23" fmla="*/ 57 h 57"/>
                <a:gd name="T24" fmla="*/ 6 w 57"/>
                <a:gd name="T25" fmla="*/ 6 h 57"/>
                <a:gd name="T26" fmla="*/ 28 w 57"/>
                <a:gd name="T27" fmla="*/ 50 h 57"/>
                <a:gd name="T28" fmla="*/ 32 w 57"/>
                <a:gd name="T29" fmla="*/ 34 h 57"/>
                <a:gd name="T30" fmla="*/ 34 w 57"/>
                <a:gd name="T31" fmla="*/ 32 h 57"/>
                <a:gd name="T32" fmla="*/ 50 w 57"/>
                <a:gd name="T33" fmla="*/ 28 h 57"/>
                <a:gd name="T34" fmla="*/ 6 w 57"/>
                <a:gd name="T35" fmla="*/ 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57">
                  <a:moveTo>
                    <a:pt x="29" y="57"/>
                  </a:moveTo>
                  <a:cubicBezTo>
                    <a:pt x="28" y="57"/>
                    <a:pt x="27" y="57"/>
                    <a:pt x="27" y="56"/>
                  </a:cubicBezTo>
                  <a:cubicBezTo>
                    <a:pt x="0" y="3"/>
                    <a:pt x="0" y="3"/>
                    <a:pt x="0" y="3"/>
                  </a:cubicBezTo>
                  <a:cubicBezTo>
                    <a:pt x="0" y="2"/>
                    <a:pt x="0" y="1"/>
                    <a:pt x="1" y="1"/>
                  </a:cubicBezTo>
                  <a:cubicBezTo>
                    <a:pt x="1" y="0"/>
                    <a:pt x="2" y="0"/>
                    <a:pt x="3" y="0"/>
                  </a:cubicBezTo>
                  <a:cubicBezTo>
                    <a:pt x="56" y="27"/>
                    <a:pt x="56" y="27"/>
                    <a:pt x="56" y="27"/>
                  </a:cubicBezTo>
                  <a:cubicBezTo>
                    <a:pt x="57" y="27"/>
                    <a:pt x="57" y="28"/>
                    <a:pt x="57" y="29"/>
                  </a:cubicBezTo>
                  <a:cubicBezTo>
                    <a:pt x="57" y="30"/>
                    <a:pt x="57" y="30"/>
                    <a:pt x="56" y="31"/>
                  </a:cubicBezTo>
                  <a:cubicBezTo>
                    <a:pt x="36" y="36"/>
                    <a:pt x="36" y="36"/>
                    <a:pt x="36" y="36"/>
                  </a:cubicBezTo>
                  <a:cubicBezTo>
                    <a:pt x="31" y="56"/>
                    <a:pt x="31" y="56"/>
                    <a:pt x="31" y="56"/>
                  </a:cubicBezTo>
                  <a:cubicBezTo>
                    <a:pt x="30" y="57"/>
                    <a:pt x="30" y="57"/>
                    <a:pt x="29" y="57"/>
                  </a:cubicBezTo>
                  <a:cubicBezTo>
                    <a:pt x="29" y="57"/>
                    <a:pt x="29" y="57"/>
                    <a:pt x="29" y="57"/>
                  </a:cubicBezTo>
                  <a:close/>
                  <a:moveTo>
                    <a:pt x="6" y="6"/>
                  </a:moveTo>
                  <a:cubicBezTo>
                    <a:pt x="28" y="50"/>
                    <a:pt x="28" y="50"/>
                    <a:pt x="28" y="50"/>
                  </a:cubicBezTo>
                  <a:cubicBezTo>
                    <a:pt x="32" y="34"/>
                    <a:pt x="32" y="34"/>
                    <a:pt x="32" y="34"/>
                  </a:cubicBezTo>
                  <a:cubicBezTo>
                    <a:pt x="32" y="33"/>
                    <a:pt x="33" y="32"/>
                    <a:pt x="34" y="32"/>
                  </a:cubicBezTo>
                  <a:cubicBezTo>
                    <a:pt x="50" y="28"/>
                    <a:pt x="50" y="28"/>
                    <a:pt x="50" y="28"/>
                  </a:cubicBezTo>
                  <a:lnTo>
                    <a:pt x="6" y="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71" name="Freeform 659"/>
            <p:cNvSpPr/>
            <p:nvPr/>
          </p:nvSpPr>
          <p:spPr bwMode="auto">
            <a:xfrm>
              <a:off x="6276975" y="2886076"/>
              <a:ext cx="300038" cy="301625"/>
            </a:xfrm>
            <a:custGeom>
              <a:avLst/>
              <a:gdLst>
                <a:gd name="T0" fmla="*/ 40 w 80"/>
                <a:gd name="T1" fmla="*/ 80 h 80"/>
                <a:gd name="T2" fmla="*/ 0 w 80"/>
                <a:gd name="T3" fmla="*/ 40 h 80"/>
                <a:gd name="T4" fmla="*/ 40 w 80"/>
                <a:gd name="T5" fmla="*/ 0 h 80"/>
                <a:gd name="T6" fmla="*/ 80 w 80"/>
                <a:gd name="T7" fmla="*/ 40 h 80"/>
                <a:gd name="T8" fmla="*/ 79 w 80"/>
                <a:gd name="T9" fmla="*/ 47 h 80"/>
                <a:gd name="T10" fmla="*/ 77 w 80"/>
                <a:gd name="T11" fmla="*/ 48 h 80"/>
                <a:gd name="T12" fmla="*/ 76 w 80"/>
                <a:gd name="T13" fmla="*/ 46 h 80"/>
                <a:gd name="T14" fmla="*/ 76 w 80"/>
                <a:gd name="T15" fmla="*/ 40 h 80"/>
                <a:gd name="T16" fmla="*/ 40 w 80"/>
                <a:gd name="T17" fmla="*/ 4 h 80"/>
                <a:gd name="T18" fmla="*/ 4 w 80"/>
                <a:gd name="T19" fmla="*/ 40 h 80"/>
                <a:gd name="T20" fmla="*/ 40 w 80"/>
                <a:gd name="T21" fmla="*/ 76 h 80"/>
                <a:gd name="T22" fmla="*/ 46 w 80"/>
                <a:gd name="T23" fmla="*/ 76 h 80"/>
                <a:gd name="T24" fmla="*/ 48 w 80"/>
                <a:gd name="T25" fmla="*/ 77 h 80"/>
                <a:gd name="T26" fmla="*/ 46 w 80"/>
                <a:gd name="T27" fmla="*/ 79 h 80"/>
                <a:gd name="T28" fmla="*/ 40 w 80"/>
                <a:gd name="T2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 h="80">
                  <a:moveTo>
                    <a:pt x="40" y="80"/>
                  </a:moveTo>
                  <a:cubicBezTo>
                    <a:pt x="18" y="80"/>
                    <a:pt x="0" y="62"/>
                    <a:pt x="0" y="40"/>
                  </a:cubicBezTo>
                  <a:cubicBezTo>
                    <a:pt x="0" y="18"/>
                    <a:pt x="18" y="0"/>
                    <a:pt x="40" y="0"/>
                  </a:cubicBezTo>
                  <a:cubicBezTo>
                    <a:pt x="62" y="0"/>
                    <a:pt x="80" y="18"/>
                    <a:pt x="80" y="40"/>
                  </a:cubicBezTo>
                  <a:cubicBezTo>
                    <a:pt x="80" y="42"/>
                    <a:pt x="80" y="44"/>
                    <a:pt x="79" y="47"/>
                  </a:cubicBezTo>
                  <a:cubicBezTo>
                    <a:pt x="79" y="48"/>
                    <a:pt x="78" y="48"/>
                    <a:pt x="77" y="48"/>
                  </a:cubicBezTo>
                  <a:cubicBezTo>
                    <a:pt x="76" y="48"/>
                    <a:pt x="75" y="47"/>
                    <a:pt x="76" y="46"/>
                  </a:cubicBezTo>
                  <a:cubicBezTo>
                    <a:pt x="76" y="44"/>
                    <a:pt x="76" y="42"/>
                    <a:pt x="76" y="40"/>
                  </a:cubicBezTo>
                  <a:cubicBezTo>
                    <a:pt x="76" y="20"/>
                    <a:pt x="60" y="4"/>
                    <a:pt x="40" y="4"/>
                  </a:cubicBezTo>
                  <a:cubicBezTo>
                    <a:pt x="20" y="4"/>
                    <a:pt x="4" y="20"/>
                    <a:pt x="4" y="40"/>
                  </a:cubicBezTo>
                  <a:cubicBezTo>
                    <a:pt x="4" y="60"/>
                    <a:pt x="20" y="76"/>
                    <a:pt x="40" y="76"/>
                  </a:cubicBezTo>
                  <a:cubicBezTo>
                    <a:pt x="42" y="76"/>
                    <a:pt x="44" y="76"/>
                    <a:pt x="46" y="76"/>
                  </a:cubicBezTo>
                  <a:cubicBezTo>
                    <a:pt x="47" y="75"/>
                    <a:pt x="48" y="76"/>
                    <a:pt x="48" y="77"/>
                  </a:cubicBezTo>
                  <a:cubicBezTo>
                    <a:pt x="48" y="78"/>
                    <a:pt x="48" y="79"/>
                    <a:pt x="46" y="79"/>
                  </a:cubicBezTo>
                  <a:cubicBezTo>
                    <a:pt x="44" y="80"/>
                    <a:pt x="42" y="80"/>
                    <a:pt x="40" y="8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72" name="Freeform 660"/>
            <p:cNvSpPr/>
            <p:nvPr/>
          </p:nvSpPr>
          <p:spPr bwMode="auto">
            <a:xfrm>
              <a:off x="6337300" y="2946401"/>
              <a:ext cx="179388" cy="180975"/>
            </a:xfrm>
            <a:custGeom>
              <a:avLst/>
              <a:gdLst>
                <a:gd name="T0" fmla="*/ 24 w 48"/>
                <a:gd name="T1" fmla="*/ 48 h 48"/>
                <a:gd name="T2" fmla="*/ 0 w 48"/>
                <a:gd name="T3" fmla="*/ 24 h 48"/>
                <a:gd name="T4" fmla="*/ 24 w 48"/>
                <a:gd name="T5" fmla="*/ 0 h 48"/>
                <a:gd name="T6" fmla="*/ 48 w 48"/>
                <a:gd name="T7" fmla="*/ 24 h 48"/>
                <a:gd name="T8" fmla="*/ 46 w 48"/>
                <a:gd name="T9" fmla="*/ 26 h 48"/>
                <a:gd name="T10" fmla="*/ 44 w 48"/>
                <a:gd name="T11" fmla="*/ 24 h 48"/>
                <a:gd name="T12" fmla="*/ 24 w 48"/>
                <a:gd name="T13" fmla="*/ 4 h 48"/>
                <a:gd name="T14" fmla="*/ 4 w 48"/>
                <a:gd name="T15" fmla="*/ 24 h 48"/>
                <a:gd name="T16" fmla="*/ 24 w 48"/>
                <a:gd name="T17" fmla="*/ 44 h 48"/>
                <a:gd name="T18" fmla="*/ 26 w 48"/>
                <a:gd name="T19" fmla="*/ 46 h 48"/>
                <a:gd name="T20" fmla="*/ 24 w 48"/>
                <a:gd name="T2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8">
                  <a:moveTo>
                    <a:pt x="24" y="48"/>
                  </a:moveTo>
                  <a:cubicBezTo>
                    <a:pt x="11" y="48"/>
                    <a:pt x="0" y="37"/>
                    <a:pt x="0" y="24"/>
                  </a:cubicBezTo>
                  <a:cubicBezTo>
                    <a:pt x="0" y="11"/>
                    <a:pt x="11" y="0"/>
                    <a:pt x="24" y="0"/>
                  </a:cubicBezTo>
                  <a:cubicBezTo>
                    <a:pt x="37" y="0"/>
                    <a:pt x="48" y="11"/>
                    <a:pt x="48" y="24"/>
                  </a:cubicBezTo>
                  <a:cubicBezTo>
                    <a:pt x="48" y="25"/>
                    <a:pt x="47" y="26"/>
                    <a:pt x="46" y="26"/>
                  </a:cubicBezTo>
                  <a:cubicBezTo>
                    <a:pt x="45" y="26"/>
                    <a:pt x="44" y="25"/>
                    <a:pt x="44" y="24"/>
                  </a:cubicBezTo>
                  <a:cubicBezTo>
                    <a:pt x="44" y="13"/>
                    <a:pt x="35" y="4"/>
                    <a:pt x="24" y="4"/>
                  </a:cubicBezTo>
                  <a:cubicBezTo>
                    <a:pt x="13" y="4"/>
                    <a:pt x="4" y="13"/>
                    <a:pt x="4" y="24"/>
                  </a:cubicBezTo>
                  <a:cubicBezTo>
                    <a:pt x="4" y="35"/>
                    <a:pt x="13" y="44"/>
                    <a:pt x="24" y="44"/>
                  </a:cubicBezTo>
                  <a:cubicBezTo>
                    <a:pt x="25" y="44"/>
                    <a:pt x="26" y="45"/>
                    <a:pt x="26" y="46"/>
                  </a:cubicBezTo>
                  <a:cubicBezTo>
                    <a:pt x="26" y="47"/>
                    <a:pt x="25" y="48"/>
                    <a:pt x="24" y="48"/>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21" name="Oval 20"/>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fld>
            <a:endParaRPr lang="en-ID" sz="1050" dirty="0">
              <a:solidFill>
                <a:schemeClr val="bg1"/>
              </a:solidFill>
            </a:endParaRPr>
          </a:p>
        </p:txBody>
      </p:sp>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656" y="5704254"/>
            <a:ext cx="1135570" cy="3425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2" name="Title 1"/>
          <p:cNvSpPr>
            <a:spLocks noGrp="1"/>
          </p:cNvSpPr>
          <p:nvPr>
            <p:ph type="title"/>
          </p:nvPr>
        </p:nvSpPr>
        <p:spPr/>
        <p:txBody>
          <a:bodyPr>
            <a:normAutofit/>
          </a:bodyPr>
          <a:p>
            <a:r>
              <a:rPr lang="en-US"/>
              <a:t>Overview</a:t>
            </a:r>
            <a:endParaRPr lang="en-US"/>
          </a:p>
        </p:txBody>
      </p:sp>
      <p:sp>
        <p:nvSpPr>
          <p:cNvPr id="4" name="Rectangle: Top Corners Rounded 1"/>
          <p:cNvSpPr/>
          <p:nvPr/>
        </p:nvSpPr>
        <p:spPr>
          <a:xfrm rot="5400000">
            <a:off x="2999589" y="-1495813"/>
            <a:ext cx="674914" cy="5786362"/>
          </a:xfrm>
          <a:prstGeom prst="round2SameRect">
            <a:avLst>
              <a:gd name="adj1" fmla="val 16214"/>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1" name="Rectangle: Rounded Corners 40"/>
          <p:cNvSpPr/>
          <p:nvPr/>
        </p:nvSpPr>
        <p:spPr>
          <a:xfrm>
            <a:off x="309880" y="105991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p>
        </p:txBody>
      </p:sp>
      <p:grpSp>
        <p:nvGrpSpPr>
          <p:cNvPr id="55" name="Group 54"/>
          <p:cNvGrpSpPr/>
          <p:nvPr/>
        </p:nvGrpSpPr>
        <p:grpSpPr>
          <a:xfrm>
            <a:off x="505641" y="1225601"/>
            <a:ext cx="355600" cy="358775"/>
            <a:chOff x="6276975" y="2886076"/>
            <a:chExt cx="355600" cy="358775"/>
          </a:xfrm>
        </p:grpSpPr>
        <p:sp>
          <p:nvSpPr>
            <p:cNvPr id="56" name="Freeform 658"/>
            <p:cNvSpPr>
              <a:spLocks noEditPoints="1"/>
            </p:cNvSpPr>
            <p:nvPr/>
          </p:nvSpPr>
          <p:spPr bwMode="auto">
            <a:xfrm>
              <a:off x="6419850" y="3030538"/>
              <a:ext cx="212725" cy="214313"/>
            </a:xfrm>
            <a:custGeom>
              <a:avLst/>
              <a:gdLst>
                <a:gd name="T0" fmla="*/ 29 w 57"/>
                <a:gd name="T1" fmla="*/ 57 h 57"/>
                <a:gd name="T2" fmla="*/ 27 w 57"/>
                <a:gd name="T3" fmla="*/ 56 h 57"/>
                <a:gd name="T4" fmla="*/ 0 w 57"/>
                <a:gd name="T5" fmla="*/ 3 h 57"/>
                <a:gd name="T6" fmla="*/ 1 w 57"/>
                <a:gd name="T7" fmla="*/ 1 h 57"/>
                <a:gd name="T8" fmla="*/ 3 w 57"/>
                <a:gd name="T9" fmla="*/ 0 h 57"/>
                <a:gd name="T10" fmla="*/ 56 w 57"/>
                <a:gd name="T11" fmla="*/ 27 h 57"/>
                <a:gd name="T12" fmla="*/ 57 w 57"/>
                <a:gd name="T13" fmla="*/ 29 h 57"/>
                <a:gd name="T14" fmla="*/ 56 w 57"/>
                <a:gd name="T15" fmla="*/ 31 h 57"/>
                <a:gd name="T16" fmla="*/ 36 w 57"/>
                <a:gd name="T17" fmla="*/ 36 h 57"/>
                <a:gd name="T18" fmla="*/ 31 w 57"/>
                <a:gd name="T19" fmla="*/ 56 h 57"/>
                <a:gd name="T20" fmla="*/ 29 w 57"/>
                <a:gd name="T21" fmla="*/ 57 h 57"/>
                <a:gd name="T22" fmla="*/ 29 w 57"/>
                <a:gd name="T23" fmla="*/ 57 h 57"/>
                <a:gd name="T24" fmla="*/ 6 w 57"/>
                <a:gd name="T25" fmla="*/ 6 h 57"/>
                <a:gd name="T26" fmla="*/ 28 w 57"/>
                <a:gd name="T27" fmla="*/ 50 h 57"/>
                <a:gd name="T28" fmla="*/ 32 w 57"/>
                <a:gd name="T29" fmla="*/ 34 h 57"/>
                <a:gd name="T30" fmla="*/ 34 w 57"/>
                <a:gd name="T31" fmla="*/ 32 h 57"/>
                <a:gd name="T32" fmla="*/ 50 w 57"/>
                <a:gd name="T33" fmla="*/ 28 h 57"/>
                <a:gd name="T34" fmla="*/ 6 w 57"/>
                <a:gd name="T35" fmla="*/ 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57">
                  <a:moveTo>
                    <a:pt x="29" y="57"/>
                  </a:moveTo>
                  <a:cubicBezTo>
                    <a:pt x="28" y="57"/>
                    <a:pt x="27" y="57"/>
                    <a:pt x="27" y="56"/>
                  </a:cubicBezTo>
                  <a:cubicBezTo>
                    <a:pt x="0" y="3"/>
                    <a:pt x="0" y="3"/>
                    <a:pt x="0" y="3"/>
                  </a:cubicBezTo>
                  <a:cubicBezTo>
                    <a:pt x="0" y="2"/>
                    <a:pt x="0" y="1"/>
                    <a:pt x="1" y="1"/>
                  </a:cubicBezTo>
                  <a:cubicBezTo>
                    <a:pt x="1" y="0"/>
                    <a:pt x="2" y="0"/>
                    <a:pt x="3" y="0"/>
                  </a:cubicBezTo>
                  <a:cubicBezTo>
                    <a:pt x="56" y="27"/>
                    <a:pt x="56" y="27"/>
                    <a:pt x="56" y="27"/>
                  </a:cubicBezTo>
                  <a:cubicBezTo>
                    <a:pt x="57" y="27"/>
                    <a:pt x="57" y="28"/>
                    <a:pt x="57" y="29"/>
                  </a:cubicBezTo>
                  <a:cubicBezTo>
                    <a:pt x="57" y="30"/>
                    <a:pt x="57" y="30"/>
                    <a:pt x="56" y="31"/>
                  </a:cubicBezTo>
                  <a:cubicBezTo>
                    <a:pt x="36" y="36"/>
                    <a:pt x="36" y="36"/>
                    <a:pt x="36" y="36"/>
                  </a:cubicBezTo>
                  <a:cubicBezTo>
                    <a:pt x="31" y="56"/>
                    <a:pt x="31" y="56"/>
                    <a:pt x="31" y="56"/>
                  </a:cubicBezTo>
                  <a:cubicBezTo>
                    <a:pt x="30" y="57"/>
                    <a:pt x="30" y="57"/>
                    <a:pt x="29" y="57"/>
                  </a:cubicBezTo>
                  <a:cubicBezTo>
                    <a:pt x="29" y="57"/>
                    <a:pt x="29" y="57"/>
                    <a:pt x="29" y="57"/>
                  </a:cubicBezTo>
                  <a:close/>
                  <a:moveTo>
                    <a:pt x="6" y="6"/>
                  </a:moveTo>
                  <a:cubicBezTo>
                    <a:pt x="28" y="50"/>
                    <a:pt x="28" y="50"/>
                    <a:pt x="28" y="50"/>
                  </a:cubicBezTo>
                  <a:cubicBezTo>
                    <a:pt x="32" y="34"/>
                    <a:pt x="32" y="34"/>
                    <a:pt x="32" y="34"/>
                  </a:cubicBezTo>
                  <a:cubicBezTo>
                    <a:pt x="32" y="33"/>
                    <a:pt x="33" y="32"/>
                    <a:pt x="34" y="32"/>
                  </a:cubicBezTo>
                  <a:cubicBezTo>
                    <a:pt x="50" y="28"/>
                    <a:pt x="50" y="28"/>
                    <a:pt x="50" y="28"/>
                  </a:cubicBezTo>
                  <a:lnTo>
                    <a:pt x="6" y="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id-ID"/>
            </a:p>
          </p:txBody>
        </p:sp>
        <p:sp>
          <p:nvSpPr>
            <p:cNvPr id="71" name="Freeform 659"/>
            <p:cNvSpPr/>
            <p:nvPr/>
          </p:nvSpPr>
          <p:spPr bwMode="auto">
            <a:xfrm>
              <a:off x="6276975" y="2886076"/>
              <a:ext cx="300038" cy="301625"/>
            </a:xfrm>
            <a:custGeom>
              <a:avLst/>
              <a:gdLst>
                <a:gd name="T0" fmla="*/ 40 w 80"/>
                <a:gd name="T1" fmla="*/ 80 h 80"/>
                <a:gd name="T2" fmla="*/ 0 w 80"/>
                <a:gd name="T3" fmla="*/ 40 h 80"/>
                <a:gd name="T4" fmla="*/ 40 w 80"/>
                <a:gd name="T5" fmla="*/ 0 h 80"/>
                <a:gd name="T6" fmla="*/ 80 w 80"/>
                <a:gd name="T7" fmla="*/ 40 h 80"/>
                <a:gd name="T8" fmla="*/ 79 w 80"/>
                <a:gd name="T9" fmla="*/ 47 h 80"/>
                <a:gd name="T10" fmla="*/ 77 w 80"/>
                <a:gd name="T11" fmla="*/ 48 h 80"/>
                <a:gd name="T12" fmla="*/ 76 w 80"/>
                <a:gd name="T13" fmla="*/ 46 h 80"/>
                <a:gd name="T14" fmla="*/ 76 w 80"/>
                <a:gd name="T15" fmla="*/ 40 h 80"/>
                <a:gd name="T16" fmla="*/ 40 w 80"/>
                <a:gd name="T17" fmla="*/ 4 h 80"/>
                <a:gd name="T18" fmla="*/ 4 w 80"/>
                <a:gd name="T19" fmla="*/ 40 h 80"/>
                <a:gd name="T20" fmla="*/ 40 w 80"/>
                <a:gd name="T21" fmla="*/ 76 h 80"/>
                <a:gd name="T22" fmla="*/ 46 w 80"/>
                <a:gd name="T23" fmla="*/ 76 h 80"/>
                <a:gd name="T24" fmla="*/ 48 w 80"/>
                <a:gd name="T25" fmla="*/ 77 h 80"/>
                <a:gd name="T26" fmla="*/ 46 w 80"/>
                <a:gd name="T27" fmla="*/ 79 h 80"/>
                <a:gd name="T28" fmla="*/ 40 w 80"/>
                <a:gd name="T2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 h="80">
                  <a:moveTo>
                    <a:pt x="40" y="80"/>
                  </a:moveTo>
                  <a:cubicBezTo>
                    <a:pt x="18" y="80"/>
                    <a:pt x="0" y="62"/>
                    <a:pt x="0" y="40"/>
                  </a:cubicBezTo>
                  <a:cubicBezTo>
                    <a:pt x="0" y="18"/>
                    <a:pt x="18" y="0"/>
                    <a:pt x="40" y="0"/>
                  </a:cubicBezTo>
                  <a:cubicBezTo>
                    <a:pt x="62" y="0"/>
                    <a:pt x="80" y="18"/>
                    <a:pt x="80" y="40"/>
                  </a:cubicBezTo>
                  <a:cubicBezTo>
                    <a:pt x="80" y="42"/>
                    <a:pt x="80" y="44"/>
                    <a:pt x="79" y="47"/>
                  </a:cubicBezTo>
                  <a:cubicBezTo>
                    <a:pt x="79" y="48"/>
                    <a:pt x="78" y="48"/>
                    <a:pt x="77" y="48"/>
                  </a:cubicBezTo>
                  <a:cubicBezTo>
                    <a:pt x="76" y="48"/>
                    <a:pt x="75" y="47"/>
                    <a:pt x="76" y="46"/>
                  </a:cubicBezTo>
                  <a:cubicBezTo>
                    <a:pt x="76" y="44"/>
                    <a:pt x="76" y="42"/>
                    <a:pt x="76" y="40"/>
                  </a:cubicBezTo>
                  <a:cubicBezTo>
                    <a:pt x="76" y="20"/>
                    <a:pt x="60" y="4"/>
                    <a:pt x="40" y="4"/>
                  </a:cubicBezTo>
                  <a:cubicBezTo>
                    <a:pt x="20" y="4"/>
                    <a:pt x="4" y="20"/>
                    <a:pt x="4" y="40"/>
                  </a:cubicBezTo>
                  <a:cubicBezTo>
                    <a:pt x="4" y="60"/>
                    <a:pt x="20" y="76"/>
                    <a:pt x="40" y="76"/>
                  </a:cubicBezTo>
                  <a:cubicBezTo>
                    <a:pt x="42" y="76"/>
                    <a:pt x="44" y="76"/>
                    <a:pt x="46" y="76"/>
                  </a:cubicBezTo>
                  <a:cubicBezTo>
                    <a:pt x="47" y="75"/>
                    <a:pt x="48" y="76"/>
                    <a:pt x="48" y="77"/>
                  </a:cubicBezTo>
                  <a:cubicBezTo>
                    <a:pt x="48" y="78"/>
                    <a:pt x="48" y="79"/>
                    <a:pt x="46" y="79"/>
                  </a:cubicBezTo>
                  <a:cubicBezTo>
                    <a:pt x="44" y="80"/>
                    <a:pt x="42" y="80"/>
                    <a:pt x="40" y="8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id-ID"/>
            </a:p>
          </p:txBody>
        </p:sp>
        <p:sp>
          <p:nvSpPr>
            <p:cNvPr id="72" name="Freeform 660"/>
            <p:cNvSpPr/>
            <p:nvPr/>
          </p:nvSpPr>
          <p:spPr bwMode="auto">
            <a:xfrm>
              <a:off x="6337300" y="2946401"/>
              <a:ext cx="179388" cy="180975"/>
            </a:xfrm>
            <a:custGeom>
              <a:avLst/>
              <a:gdLst>
                <a:gd name="T0" fmla="*/ 24 w 48"/>
                <a:gd name="T1" fmla="*/ 48 h 48"/>
                <a:gd name="T2" fmla="*/ 0 w 48"/>
                <a:gd name="T3" fmla="*/ 24 h 48"/>
                <a:gd name="T4" fmla="*/ 24 w 48"/>
                <a:gd name="T5" fmla="*/ 0 h 48"/>
                <a:gd name="T6" fmla="*/ 48 w 48"/>
                <a:gd name="T7" fmla="*/ 24 h 48"/>
                <a:gd name="T8" fmla="*/ 46 w 48"/>
                <a:gd name="T9" fmla="*/ 26 h 48"/>
                <a:gd name="T10" fmla="*/ 44 w 48"/>
                <a:gd name="T11" fmla="*/ 24 h 48"/>
                <a:gd name="T12" fmla="*/ 24 w 48"/>
                <a:gd name="T13" fmla="*/ 4 h 48"/>
                <a:gd name="T14" fmla="*/ 4 w 48"/>
                <a:gd name="T15" fmla="*/ 24 h 48"/>
                <a:gd name="T16" fmla="*/ 24 w 48"/>
                <a:gd name="T17" fmla="*/ 44 h 48"/>
                <a:gd name="T18" fmla="*/ 26 w 48"/>
                <a:gd name="T19" fmla="*/ 46 h 48"/>
                <a:gd name="T20" fmla="*/ 24 w 48"/>
                <a:gd name="T2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8">
                  <a:moveTo>
                    <a:pt x="24" y="48"/>
                  </a:moveTo>
                  <a:cubicBezTo>
                    <a:pt x="11" y="48"/>
                    <a:pt x="0" y="37"/>
                    <a:pt x="0" y="24"/>
                  </a:cubicBezTo>
                  <a:cubicBezTo>
                    <a:pt x="0" y="11"/>
                    <a:pt x="11" y="0"/>
                    <a:pt x="24" y="0"/>
                  </a:cubicBezTo>
                  <a:cubicBezTo>
                    <a:pt x="37" y="0"/>
                    <a:pt x="48" y="11"/>
                    <a:pt x="48" y="24"/>
                  </a:cubicBezTo>
                  <a:cubicBezTo>
                    <a:pt x="48" y="25"/>
                    <a:pt x="47" y="26"/>
                    <a:pt x="46" y="26"/>
                  </a:cubicBezTo>
                  <a:cubicBezTo>
                    <a:pt x="45" y="26"/>
                    <a:pt x="44" y="25"/>
                    <a:pt x="44" y="24"/>
                  </a:cubicBezTo>
                  <a:cubicBezTo>
                    <a:pt x="44" y="13"/>
                    <a:pt x="35" y="4"/>
                    <a:pt x="24" y="4"/>
                  </a:cubicBezTo>
                  <a:cubicBezTo>
                    <a:pt x="13" y="4"/>
                    <a:pt x="4" y="13"/>
                    <a:pt x="4" y="24"/>
                  </a:cubicBezTo>
                  <a:cubicBezTo>
                    <a:pt x="4" y="35"/>
                    <a:pt x="13" y="44"/>
                    <a:pt x="24" y="44"/>
                  </a:cubicBezTo>
                  <a:cubicBezTo>
                    <a:pt x="25" y="44"/>
                    <a:pt x="26" y="45"/>
                    <a:pt x="26" y="46"/>
                  </a:cubicBezTo>
                  <a:cubicBezTo>
                    <a:pt x="26" y="47"/>
                    <a:pt x="25" y="48"/>
                    <a:pt x="24" y="48"/>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id-ID"/>
            </a:p>
          </p:txBody>
        </p:sp>
      </p:grpSp>
      <p:pic>
        <p:nvPicPr>
          <p:cNvPr id="8" name="Content Placeholder 7" descr="amazon - Copy"/>
          <p:cNvPicPr>
            <a:picLocks noChangeAspect="1"/>
          </p:cNvPicPr>
          <p:nvPr>
            <p:ph sz="half" idx="1"/>
          </p:nvPr>
        </p:nvPicPr>
        <p:blipFill>
          <a:blip r:embed="rId1"/>
          <a:stretch>
            <a:fillRect/>
          </a:stretch>
        </p:blipFill>
        <p:spPr>
          <a:xfrm>
            <a:off x="9106535" y="6196330"/>
            <a:ext cx="1988185" cy="511810"/>
          </a:xfrm>
          <a:prstGeom prst="rect">
            <a:avLst/>
          </a:prstGeom>
        </p:spPr>
      </p:pic>
      <p:sp>
        <p:nvSpPr>
          <p:cNvPr id="54" name="Text Placeholder 2"/>
          <p:cNvSpPr txBox="1"/>
          <p:nvPr/>
        </p:nvSpPr>
        <p:spPr>
          <a:xfrm>
            <a:off x="7631460" y="1382692"/>
            <a:ext cx="4182050" cy="465282"/>
          </a:xfrm>
          <a:prstGeom prst="round2SameRect">
            <a:avLst>
              <a:gd name="adj1" fmla="val 0"/>
              <a:gd name="adj2" fmla="val 50000"/>
            </a:avLst>
          </a:prstGeom>
          <a:solidFill>
            <a:srgbClr val="FE9900"/>
          </a:solidFill>
        </p:spPr>
        <p:txBody>
          <a:bodyPr vert="horz" wrap="square" lIns="0" tIns="0" rIns="0" bIns="0" rtlCol="0" anchor="ctr" anchorCtr="0">
            <a:noAutofit/>
          </a:bodyPr>
          <a:lstStyle>
            <a:lvl1pPr marL="0" indent="0" algn="l" defTabSz="914400" rtl="0" eaLnBrk="1" latinLnBrk="0" hangingPunct="1">
              <a:lnSpc>
                <a:spcPct val="90000"/>
              </a:lnSpc>
              <a:spcBef>
                <a:spcPts val="600"/>
              </a:spcBef>
              <a:buFont typeface="Arial" panose="020B0604020202020204" pitchFamily="34" charset="0"/>
              <a:buNone/>
              <a:defRPr sz="1100" kern="1200">
                <a:solidFill>
                  <a:schemeClr val="tx1"/>
                </a:solidFill>
                <a:latin typeface="+mn-lt"/>
                <a:ea typeface="+mn-ea"/>
                <a:cs typeface="+mn-cs"/>
              </a:defRPr>
            </a:lvl1pPr>
            <a:lvl2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2pPr>
            <a:lvl3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3pPr>
            <a:lvl4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4pPr>
            <a:lvl5pPr marL="234315" indent="-234315" algn="l" defTabSz="914400" rtl="0" eaLnBrk="1" latinLnBrk="0" hangingPunct="1">
              <a:lnSpc>
                <a:spcPct val="90000"/>
              </a:lnSpc>
              <a:spcBef>
                <a:spcPts val="600"/>
              </a:spcBef>
              <a:buFont typeface="Arial" panose="020B0604020202020204" pitchFamily="34" charset="0"/>
              <a:buChar char="•"/>
              <a:defRPr sz="11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pPr>
            <a:r>
              <a:rPr lang="en-US" sz="1800" b="1" dirty="0">
                <a:solidFill>
                  <a:schemeClr val="bg1"/>
                </a:solidFill>
                <a:latin typeface="Segoe UI" panose="020B0502040204020203" pitchFamily="34" charset="0"/>
                <a:cs typeface="Segoe UI" panose="020B0502040204020203" pitchFamily="34" charset="0"/>
              </a:rPr>
              <a:t>Reports </a:t>
            </a:r>
            <a:endParaRPr lang="en-US" sz="1800" b="1" dirty="0">
              <a:solidFill>
                <a:schemeClr val="bg1"/>
              </a:solidFill>
              <a:latin typeface="Segoe UI" panose="020B0502040204020203" pitchFamily="34" charset="0"/>
              <a:cs typeface="Segoe UI" panose="020B0502040204020203" pitchFamily="34" charset="0"/>
            </a:endParaRPr>
          </a:p>
        </p:txBody>
      </p:sp>
      <p:sp>
        <p:nvSpPr>
          <p:cNvPr id="9" name="Rectangles 8"/>
          <p:cNvSpPr/>
          <p:nvPr/>
        </p:nvSpPr>
        <p:spPr>
          <a:xfrm>
            <a:off x="513715" y="1859280"/>
            <a:ext cx="6068060" cy="4500880"/>
          </a:xfrm>
          <a:prstGeom prst="rect">
            <a:avLst/>
          </a:prstGeom>
          <a:no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0" name="Text Box 9"/>
          <p:cNvSpPr txBox="1"/>
          <p:nvPr/>
        </p:nvSpPr>
        <p:spPr>
          <a:xfrm>
            <a:off x="805815" y="2479675"/>
            <a:ext cx="5289550" cy="3542665"/>
          </a:xfrm>
          <a:prstGeom prst="rect">
            <a:avLst/>
          </a:prstGeom>
          <a:noFill/>
        </p:spPr>
        <p:txBody>
          <a:bodyPr wrap="square" rtlCol="0">
            <a:noAutofit/>
          </a:bodyPr>
          <a:p>
            <a:pPr marL="285750" indent="-285750">
              <a:buFont typeface="Wingdings" panose="05000000000000000000" charset="0"/>
              <a:buChar char="Ø"/>
            </a:pPr>
            <a:r>
              <a:rPr lang="en-US" sz="1400">
                <a:latin typeface="Segoe UI" panose="020B0502040204020203" pitchFamily="34" charset="0"/>
                <a:cs typeface="Segoe UI" panose="020B0502040204020203" pitchFamily="34" charset="0"/>
              </a:rPr>
              <a:t>In </a:t>
            </a:r>
            <a:r>
              <a:rPr lang="en-US" sz="1400" b="1">
                <a:latin typeface="Segoe UI" panose="020B0502040204020203" pitchFamily="34" charset="0"/>
                <a:cs typeface="Segoe UI" panose="020B0502040204020203" pitchFamily="34" charset="0"/>
              </a:rPr>
              <a:t>2022</a:t>
            </a:r>
            <a:r>
              <a:rPr lang="en-US" sz="1400">
                <a:latin typeface="Segoe UI" panose="020B0502040204020203" pitchFamily="34" charset="0"/>
                <a:cs typeface="Segoe UI" panose="020B0502040204020203" pitchFamily="34" charset="0"/>
              </a:rPr>
              <a:t> a total of </a:t>
            </a:r>
            <a:r>
              <a:rPr lang="en-US" sz="1400" b="1">
                <a:latin typeface="Segoe UI" panose="020B0502040204020203" pitchFamily="34" charset="0"/>
                <a:cs typeface="Segoe UI" panose="020B0502040204020203" pitchFamily="34" charset="0"/>
              </a:rPr>
              <a:t>129k orders</a:t>
            </a:r>
            <a:r>
              <a:rPr lang="en-US" sz="1400">
                <a:latin typeface="Segoe UI" panose="020B0502040204020203" pitchFamily="34" charset="0"/>
                <a:cs typeface="Segoe UI" panose="020B0502040204020203" pitchFamily="34" charset="0"/>
              </a:rPr>
              <a:t> are placed having sales of </a:t>
            </a:r>
            <a:r>
              <a:rPr lang="en-US" sz="1400" b="1">
                <a:latin typeface="Segoe UI" panose="020B0502040204020203" pitchFamily="34" charset="0"/>
                <a:cs typeface="Segoe UI" panose="020B0502040204020203" pitchFamily="34" charset="0"/>
              </a:rPr>
              <a:t>₹78.59 millions.</a:t>
            </a: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r>
              <a:rPr lang="en-US" sz="1400">
                <a:latin typeface="Segoe UI" panose="020B0502040204020203" pitchFamily="34" charset="0"/>
                <a:cs typeface="Segoe UI" panose="020B0502040204020203" pitchFamily="34" charset="0"/>
              </a:rPr>
              <a:t>Store was having 129k orders with </a:t>
            </a:r>
            <a:r>
              <a:rPr lang="en-US" sz="1400" b="1">
                <a:latin typeface="Segoe UI" panose="020B0502040204020203" pitchFamily="34" charset="0"/>
                <a:cs typeface="Segoe UI" panose="020B0502040204020203" pitchFamily="34" charset="0"/>
              </a:rPr>
              <a:t>9 product sizes </a:t>
            </a:r>
            <a:r>
              <a:rPr lang="en-US" sz="1400">
                <a:latin typeface="Segoe UI" panose="020B0502040204020203" pitchFamily="34" charset="0"/>
                <a:cs typeface="Segoe UI" panose="020B0502040204020203" pitchFamily="34" charset="0"/>
              </a:rPr>
              <a:t>and </a:t>
            </a:r>
            <a:r>
              <a:rPr lang="en-US" sz="1400" b="1">
                <a:latin typeface="Segoe UI" panose="020B0502040204020203" pitchFamily="34" charset="0"/>
                <a:cs typeface="Segoe UI" panose="020B0502040204020203" pitchFamily="34" charset="0"/>
              </a:rPr>
              <a:t>8 categories</a:t>
            </a:r>
            <a:r>
              <a:rPr lang="en-US" sz="1400">
                <a:latin typeface="Segoe UI" panose="020B0502040204020203" pitchFamily="34" charset="0"/>
                <a:cs typeface="Segoe UI" panose="020B0502040204020203" pitchFamily="34" charset="0"/>
              </a:rPr>
              <a:t>.</a:t>
            </a: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r>
              <a:rPr lang="en-US" sz="1400">
                <a:latin typeface="Segoe UI" panose="020B0502040204020203" pitchFamily="34" charset="0"/>
                <a:cs typeface="Segoe UI" panose="020B0502040204020203" pitchFamily="34" charset="0"/>
              </a:rPr>
              <a:t>May was the profitable month by having </a:t>
            </a:r>
            <a:r>
              <a:rPr lang="en-US" sz="1400" b="1">
                <a:latin typeface="Segoe UI" panose="020B0502040204020203" pitchFamily="34" charset="0"/>
                <a:cs typeface="Segoe UI" panose="020B0502040204020203" pitchFamily="34" charset="0"/>
              </a:rPr>
              <a:t>11.9M sales</a:t>
            </a:r>
            <a:r>
              <a:rPr lang="en-US" sz="1400">
                <a:latin typeface="Segoe UI" panose="020B0502040204020203" pitchFamily="34" charset="0"/>
                <a:cs typeface="Segoe UI" panose="020B0502040204020203" pitchFamily="34" charset="0"/>
              </a:rPr>
              <a:t> and </a:t>
            </a:r>
            <a:r>
              <a:rPr lang="en-US" sz="1400" b="1">
                <a:latin typeface="Segoe UI" panose="020B0502040204020203" pitchFamily="34" charset="0"/>
                <a:cs typeface="Segoe UI" panose="020B0502040204020203" pitchFamily="34" charset="0"/>
              </a:rPr>
              <a:t>2085 orders.</a:t>
            </a: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r>
              <a:rPr lang="en-US" sz="1400" b="1">
                <a:latin typeface="Segoe UI" panose="020B0502040204020203" pitchFamily="34" charset="0"/>
                <a:cs typeface="Segoe UI" panose="020B0502040204020203" pitchFamily="34" charset="0"/>
              </a:rPr>
              <a:t>78K</a:t>
            </a:r>
            <a:r>
              <a:rPr lang="en-US" sz="1400">
                <a:latin typeface="Segoe UI" panose="020B0502040204020203" pitchFamily="34" charset="0"/>
                <a:cs typeface="Segoe UI" panose="020B0502040204020203" pitchFamily="34" charset="0"/>
              </a:rPr>
              <a:t> are shipped orders of fulfilment by amazon and</a:t>
            </a:r>
            <a:r>
              <a:rPr lang="en-US" sz="1400" b="1">
                <a:latin typeface="Segoe UI" panose="020B0502040204020203" pitchFamily="34" charset="0"/>
                <a:cs typeface="Segoe UI" panose="020B0502040204020203" pitchFamily="34" charset="0"/>
              </a:rPr>
              <a:t> 18k</a:t>
            </a:r>
            <a:r>
              <a:rPr lang="en-US" sz="1400">
                <a:latin typeface="Segoe UI" panose="020B0502040204020203" pitchFamily="34" charset="0"/>
                <a:cs typeface="Segoe UI" panose="020B0502040204020203" pitchFamily="34" charset="0"/>
              </a:rPr>
              <a:t> are the cancelled orders of fulfilment by amazon and merchant.</a:t>
            </a: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r>
              <a:rPr lang="en-US" sz="1400" b="1">
                <a:latin typeface="Segoe UI" panose="020B0502040204020203" pitchFamily="34" charset="0"/>
                <a:cs typeface="Segoe UI" panose="020B0502040204020203" pitchFamily="34" charset="0"/>
              </a:rPr>
              <a:t>T-shirts </a:t>
            </a:r>
            <a:r>
              <a:rPr lang="en-US" sz="1400">
                <a:latin typeface="Segoe UI" panose="020B0502040204020203" pitchFamily="34" charset="0"/>
                <a:cs typeface="Segoe UI" panose="020B0502040204020203" pitchFamily="34" charset="0"/>
              </a:rPr>
              <a:t>is the most selling product  having 50.2k orders,45K quantites,39.21 Million of sales.</a:t>
            </a: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r>
              <a:rPr lang="en-US" sz="1400">
                <a:latin typeface="Segoe UI" panose="020B0502040204020203" pitchFamily="34" charset="0"/>
                <a:cs typeface="Segoe UI" panose="020B0502040204020203" pitchFamily="34" charset="0"/>
              </a:rPr>
              <a:t>M Size is accounting for </a:t>
            </a:r>
            <a:r>
              <a:rPr lang="en-US" sz="1400" b="1">
                <a:latin typeface="Segoe UI" panose="020B0502040204020203" pitchFamily="34" charset="0"/>
                <a:cs typeface="Segoe UI" panose="020B0502040204020203" pitchFamily="34" charset="0"/>
              </a:rPr>
              <a:t>17.9%  total sales.</a:t>
            </a: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r>
              <a:rPr lang="en-US" sz="1400">
                <a:latin typeface="Segoe UI" panose="020B0502040204020203" pitchFamily="34" charset="0"/>
                <a:cs typeface="Segoe UI" panose="020B0502040204020203" pitchFamily="34" charset="0"/>
              </a:rPr>
              <a:t>Amongest</a:t>
            </a:r>
            <a:r>
              <a:rPr lang="en-US" sz="1400" b="1">
                <a:latin typeface="Segoe UI" panose="020B0502040204020203" pitchFamily="34" charset="0"/>
                <a:cs typeface="Segoe UI" panose="020B0502040204020203" pitchFamily="34" charset="0"/>
              </a:rPr>
              <a:t> 48 states maharashtra</a:t>
            </a:r>
            <a:r>
              <a:rPr lang="en-US" sz="1400">
                <a:latin typeface="Segoe UI" panose="020B0502040204020203" pitchFamily="34" charset="0"/>
                <a:cs typeface="Segoe UI" panose="020B0502040204020203" pitchFamily="34" charset="0"/>
              </a:rPr>
              <a:t> holds the first postion having </a:t>
            </a:r>
            <a:r>
              <a:rPr lang="en-US" sz="1400" b="1">
                <a:latin typeface="Segoe UI" panose="020B0502040204020203" pitchFamily="34" charset="0"/>
                <a:cs typeface="Segoe UI" panose="020B0502040204020203" pitchFamily="34" charset="0"/>
              </a:rPr>
              <a:t>22K orders ,13.9M sales</a:t>
            </a:r>
            <a:r>
              <a:rPr lang="en-US" sz="1400">
                <a:latin typeface="Segoe UI" panose="020B0502040204020203" pitchFamily="34" charset="0"/>
                <a:cs typeface="Segoe UI" panose="020B0502040204020203" pitchFamily="34" charset="0"/>
              </a:rPr>
              <a:t>.</a:t>
            </a: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r>
              <a:rPr lang="en-US" sz="1400">
                <a:latin typeface="Segoe UI" panose="020B0502040204020203" pitchFamily="34" charset="0"/>
                <a:cs typeface="Segoe UI" panose="020B0502040204020203" pitchFamily="34" charset="0"/>
              </a:rPr>
              <a:t>In 7292 cities , </a:t>
            </a:r>
            <a:r>
              <a:rPr lang="en-US" sz="1400" b="1">
                <a:latin typeface="Segoe UI" panose="020B0502040204020203" pitchFamily="34" charset="0"/>
                <a:cs typeface="Segoe UI" panose="020B0502040204020203" pitchFamily="34" charset="0"/>
              </a:rPr>
              <a:t>Bengaluru </a:t>
            </a:r>
            <a:r>
              <a:rPr lang="en-US" sz="1400">
                <a:latin typeface="Segoe UI" panose="020B0502040204020203" pitchFamily="34" charset="0"/>
                <a:cs typeface="Segoe UI" panose="020B0502040204020203" pitchFamily="34" charset="0"/>
              </a:rPr>
              <a:t>is  leading in sales 72M.</a:t>
            </a: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endParaRPr lang="en-US" sz="1400">
              <a:latin typeface="Segoe UI" panose="020B0502040204020203" pitchFamily="34" charset="0"/>
              <a:cs typeface="Segoe UI" panose="020B0502040204020203" pitchFamily="34" charset="0"/>
            </a:endParaRPr>
          </a:p>
          <a:p>
            <a:pPr indent="0">
              <a:buFont typeface="Wingdings" panose="05000000000000000000" charset="0"/>
              <a:buNone/>
            </a:pP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endParaRPr lang="en-US" sz="1400">
              <a:latin typeface="Segoe UI" panose="020B0502040204020203" pitchFamily="34" charset="0"/>
              <a:cs typeface="Segoe UI" panose="020B0502040204020203" pitchFamily="34" charset="0"/>
            </a:endParaRPr>
          </a:p>
          <a:p>
            <a:pPr marL="285750" indent="-285750">
              <a:buFont typeface="Wingdings" panose="05000000000000000000" charset="0"/>
              <a:buChar char="Ø"/>
            </a:pPr>
            <a:endParaRPr lang="en-US" sz="1400">
              <a:latin typeface="Segoe UI" panose="020B0502040204020203" pitchFamily="34" charset="0"/>
              <a:cs typeface="Segoe UI" panose="020B0502040204020203" pitchFamily="34" charset="0"/>
            </a:endParaRPr>
          </a:p>
        </p:txBody>
      </p:sp>
      <p:pic>
        <p:nvPicPr>
          <p:cNvPr id="12" name="Content Placeholder 11" descr="discuss"/>
          <p:cNvPicPr>
            <a:picLocks noChangeAspect="1"/>
          </p:cNvPicPr>
          <p:nvPr>
            <p:ph sz="half" idx="2"/>
          </p:nvPr>
        </p:nvPicPr>
        <p:blipFill>
          <a:blip r:embed="rId2"/>
          <a:stretch>
            <a:fillRect/>
          </a:stretch>
        </p:blipFill>
        <p:spPr>
          <a:xfrm>
            <a:off x="7536180" y="1825625"/>
            <a:ext cx="4105275" cy="39300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dir="in"/>
      </p:transition>
    </mc:Choice>
    <mc:Fallback>
      <p:transition spd="slow">
        <p:split orient="vert" dir="in"/>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Shape 23"/>
          <p:cNvSpPr/>
          <p:nvPr/>
        </p:nvSpPr>
        <p:spPr>
          <a:xfrm>
            <a:off x="5761722" y="4744699"/>
            <a:ext cx="5828266" cy="1325524"/>
          </a:xfrm>
          <a:custGeom>
            <a:avLst/>
            <a:gdLst>
              <a:gd name="connsiteX0" fmla="*/ 2400706 w 2640567"/>
              <a:gd name="connsiteY0" fmla="*/ 4166 h 600545"/>
              <a:gd name="connsiteX1" fmla="*/ 2360701 w 2640567"/>
              <a:gd name="connsiteY1" fmla="*/ 10005 h 600545"/>
              <a:gd name="connsiteX2" fmla="*/ 2147607 w 2640567"/>
              <a:gd name="connsiteY2" fmla="*/ 124552 h 600545"/>
              <a:gd name="connsiteX3" fmla="*/ 2219045 w 2640567"/>
              <a:gd name="connsiteY3" fmla="*/ 122161 h 600545"/>
              <a:gd name="connsiteX4" fmla="*/ 2504185 w 2640567"/>
              <a:gd name="connsiteY4" fmla="*/ 141478 h 600545"/>
              <a:gd name="connsiteX5" fmla="*/ 2444054 w 2640567"/>
              <a:gd name="connsiteY5" fmla="*/ 418770 h 600545"/>
              <a:gd name="connsiteX6" fmla="*/ 2433091 w 2640567"/>
              <a:gd name="connsiteY6" fmla="*/ 492341 h 600545"/>
              <a:gd name="connsiteX7" fmla="*/ 2589272 w 2640567"/>
              <a:gd name="connsiteY7" fmla="*/ 310576 h 600545"/>
              <a:gd name="connsiteX8" fmla="*/ 2635754 w 2640567"/>
              <a:gd name="connsiteY8" fmla="*/ 51943 h 600545"/>
              <a:gd name="connsiteX9" fmla="*/ 2400706 w 2640567"/>
              <a:gd name="connsiteY9" fmla="*/ 4166 h 600545"/>
              <a:gd name="connsiteX10" fmla="*/ 8026 w 2640567"/>
              <a:gd name="connsiteY10" fmla="*/ 63373 h 600545"/>
              <a:gd name="connsiteX11" fmla="*/ 97561 w 2640567"/>
              <a:gd name="connsiteY11" fmla="*/ 175492 h 600545"/>
              <a:gd name="connsiteX12" fmla="*/ 655726 w 2640567"/>
              <a:gd name="connsiteY12" fmla="*/ 488788 h 600545"/>
              <a:gd name="connsiteX13" fmla="*/ 789076 w 2640567"/>
              <a:gd name="connsiteY13" fmla="*/ 531746 h 600545"/>
              <a:gd name="connsiteX14" fmla="*/ 1636801 w 2640567"/>
              <a:gd name="connsiteY14" fmla="*/ 575333 h 600545"/>
              <a:gd name="connsiteX15" fmla="*/ 1777771 w 2640567"/>
              <a:gd name="connsiteY15" fmla="*/ 546415 h 600545"/>
              <a:gd name="connsiteX16" fmla="*/ 2348280 w 2640567"/>
              <a:gd name="connsiteY16" fmla="*/ 302508 h 600545"/>
              <a:gd name="connsiteX17" fmla="*/ 2408326 w 2640567"/>
              <a:gd name="connsiteY17" fmla="*/ 239776 h 600545"/>
              <a:gd name="connsiteX18" fmla="*/ 2302941 w 2640567"/>
              <a:gd name="connsiteY18" fmla="*/ 220126 h 600545"/>
              <a:gd name="connsiteX19" fmla="*/ 2002561 w 2640567"/>
              <a:gd name="connsiteY19" fmla="*/ 320367 h 600545"/>
              <a:gd name="connsiteX20" fmla="*/ 1116736 w 2640567"/>
              <a:gd name="connsiteY20" fmla="*/ 397510 h 600545"/>
              <a:gd name="connsiteX21" fmla="*/ 70367 w 2640567"/>
              <a:gd name="connsiteY21" fmla="*/ 75413 h 600545"/>
              <a:gd name="connsiteX22" fmla="*/ 8026 w 2640567"/>
              <a:gd name="connsiteY22" fmla="*/ 63373 h 600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640567" h="600545">
                <a:moveTo>
                  <a:pt x="2400706" y="4166"/>
                </a:moveTo>
                <a:cubicBezTo>
                  <a:pt x="2397562" y="4928"/>
                  <a:pt x="2379560" y="7557"/>
                  <a:pt x="2360701" y="10005"/>
                </a:cubicBezTo>
                <a:cubicBezTo>
                  <a:pt x="2237923" y="25949"/>
                  <a:pt x="2111003" y="94177"/>
                  <a:pt x="2147607" y="124552"/>
                </a:cubicBezTo>
                <a:cubicBezTo>
                  <a:pt x="2152551" y="128658"/>
                  <a:pt x="2165029" y="128238"/>
                  <a:pt x="2219045" y="122161"/>
                </a:cubicBezTo>
                <a:cubicBezTo>
                  <a:pt x="2370064" y="105188"/>
                  <a:pt x="2486850" y="113103"/>
                  <a:pt x="2504185" y="141478"/>
                </a:cubicBezTo>
                <a:cubicBezTo>
                  <a:pt x="2523349" y="172844"/>
                  <a:pt x="2502509" y="268923"/>
                  <a:pt x="2444054" y="418770"/>
                </a:cubicBezTo>
                <a:cubicBezTo>
                  <a:pt x="2420651" y="478758"/>
                  <a:pt x="2419146" y="488836"/>
                  <a:pt x="2433091" y="492341"/>
                </a:cubicBezTo>
                <a:cubicBezTo>
                  <a:pt x="2469305" y="501428"/>
                  <a:pt x="2543133" y="415503"/>
                  <a:pt x="2589272" y="310576"/>
                </a:cubicBezTo>
                <a:cubicBezTo>
                  <a:pt x="2628601" y="221117"/>
                  <a:pt x="2650985" y="96596"/>
                  <a:pt x="2635754" y="51943"/>
                </a:cubicBezTo>
                <a:cubicBezTo>
                  <a:pt x="2625086" y="20654"/>
                  <a:pt x="2465943" y="-11693"/>
                  <a:pt x="2400706" y="4166"/>
                </a:cubicBezTo>
                <a:moveTo>
                  <a:pt x="8026" y="63373"/>
                </a:moveTo>
                <a:cubicBezTo>
                  <a:pt x="-11405" y="82804"/>
                  <a:pt x="-633" y="96292"/>
                  <a:pt x="97561" y="175492"/>
                </a:cubicBezTo>
                <a:cubicBezTo>
                  <a:pt x="266658" y="311871"/>
                  <a:pt x="449538" y="414522"/>
                  <a:pt x="655726" y="488788"/>
                </a:cubicBezTo>
                <a:cubicBezTo>
                  <a:pt x="699826" y="504676"/>
                  <a:pt x="723953" y="512448"/>
                  <a:pt x="789076" y="531746"/>
                </a:cubicBezTo>
                <a:cubicBezTo>
                  <a:pt x="1032011" y="603736"/>
                  <a:pt x="1365624" y="620891"/>
                  <a:pt x="1636801" y="575333"/>
                </a:cubicBezTo>
                <a:cubicBezTo>
                  <a:pt x="1692227" y="566017"/>
                  <a:pt x="1704971" y="563407"/>
                  <a:pt x="1777771" y="546415"/>
                </a:cubicBezTo>
                <a:cubicBezTo>
                  <a:pt x="1985101" y="498037"/>
                  <a:pt x="2185793" y="412236"/>
                  <a:pt x="2348280" y="302508"/>
                </a:cubicBezTo>
                <a:cubicBezTo>
                  <a:pt x="2398829" y="268380"/>
                  <a:pt x="2408326" y="258455"/>
                  <a:pt x="2408326" y="239776"/>
                </a:cubicBezTo>
                <a:cubicBezTo>
                  <a:pt x="2408326" y="196704"/>
                  <a:pt x="2376322" y="190741"/>
                  <a:pt x="2302941" y="220126"/>
                </a:cubicBezTo>
                <a:cubicBezTo>
                  <a:pt x="2201738" y="260674"/>
                  <a:pt x="2140187" y="281210"/>
                  <a:pt x="2002561" y="320367"/>
                </a:cubicBezTo>
                <a:cubicBezTo>
                  <a:pt x="1753139" y="391319"/>
                  <a:pt x="1379225" y="423885"/>
                  <a:pt x="1116736" y="397510"/>
                </a:cubicBezTo>
                <a:cubicBezTo>
                  <a:pt x="731040" y="358743"/>
                  <a:pt x="381710" y="251216"/>
                  <a:pt x="70367" y="75413"/>
                </a:cubicBezTo>
                <a:cubicBezTo>
                  <a:pt x="32610" y="54086"/>
                  <a:pt x="19789" y="51610"/>
                  <a:pt x="8026" y="63373"/>
                </a:cubicBezTo>
              </a:path>
            </a:pathLst>
          </a:custGeom>
          <a:solidFill>
            <a:schemeClr val="bg1">
              <a:alpha val="2000"/>
            </a:schemeClr>
          </a:solidFill>
          <a:ln w="9525" cap="flat">
            <a:noFill/>
            <a:prstDash val="solid"/>
            <a:miter/>
          </a:ln>
        </p:spPr>
        <p:txBody>
          <a:bodyPr rtlCol="0" anchor="ctr"/>
          <a:lstStyle/>
          <a:p>
            <a:endParaRPr lang="en-US"/>
          </a:p>
        </p:txBody>
      </p:sp>
      <p:sp>
        <p:nvSpPr>
          <p:cNvPr id="100" name="Title 1"/>
          <p:cNvSpPr txBox="1"/>
          <p:nvPr/>
        </p:nvSpPr>
        <p:spPr>
          <a:xfrm>
            <a:off x="667657" y="290515"/>
            <a:ext cx="10509929" cy="667657"/>
          </a:xfrm>
          <a:prstGeom prst="rect">
            <a:avLst/>
          </a:prstGeom>
        </p:spPr>
        <p:txBody>
          <a:bodyPr vert="horz" lIns="0" tIns="45720" rIns="0" bIns="45720" rtlCol="0" anchor="b">
            <a:noAutofit/>
          </a:bodyPr>
          <a:lstStyle>
            <a:lvl1pPr algn="ctr" defTabSz="914400" rtl="0" eaLnBrk="1" latinLnBrk="0" hangingPunct="1">
              <a:lnSpc>
                <a:spcPct val="90000"/>
              </a:lnSpc>
              <a:spcBef>
                <a:spcPct val="0"/>
              </a:spcBef>
              <a:buNone/>
              <a:defRPr sz="6000" b="1" kern="1200">
                <a:solidFill>
                  <a:schemeClr val="tx1"/>
                </a:solidFill>
                <a:latin typeface="Segoe UI" panose="020B0502040204020203" pitchFamily="34" charset="0"/>
                <a:ea typeface="+mj-ea"/>
                <a:cs typeface="Segoe UI" panose="020B0502040204020203" pitchFamily="34" charset="0"/>
              </a:defRPr>
            </a:lvl1pPr>
          </a:lstStyle>
          <a:p>
            <a:pPr algn="l"/>
            <a:endParaRPr lang="en-ID" sz="4000" dirty="0"/>
          </a:p>
        </p:txBody>
      </p:sp>
      <p:sp>
        <p:nvSpPr>
          <p:cNvPr id="3" name="Rectangle 2"/>
          <p:cNvSpPr/>
          <p:nvPr/>
        </p:nvSpPr>
        <p:spPr>
          <a:xfrm>
            <a:off x="359410" y="311785"/>
            <a:ext cx="11701145" cy="624522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p:cNvSpPr/>
          <p:nvPr/>
        </p:nvSpPr>
        <p:spPr>
          <a:xfrm>
            <a:off x="11405861" y="6357542"/>
            <a:ext cx="337513" cy="337513"/>
          </a:xfrm>
          <a:prstGeom prst="ellipse">
            <a:avLst/>
          </a:prstGeom>
          <a:solidFill>
            <a:srgbClr val="232F3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2" name="Slide Number Placeholder 3"/>
          <p:cNvSpPr>
            <a:spLocks noGrp="1"/>
          </p:cNvSpPr>
          <p:nvPr>
            <p:ph type="sldNum" sz="quarter" idx="12"/>
          </p:nvPr>
        </p:nvSpPr>
        <p:spPr>
          <a:xfrm>
            <a:off x="11405861" y="6383196"/>
            <a:ext cx="337513" cy="286205"/>
          </a:xfrm>
        </p:spPr>
        <p:txBody>
          <a:bodyPr/>
          <a:lstStyle/>
          <a:p>
            <a:pPr algn="ctr"/>
            <a:fld id="{9D6A4950-2E50-4A2B-B8A2-4ABC9E129430}" type="slidenum">
              <a:rPr lang="en-ID" sz="1050" smtClean="0">
                <a:solidFill>
                  <a:schemeClr val="bg1"/>
                </a:solidFill>
              </a:rPr>
            </a:fld>
            <a:endParaRPr lang="en-ID" sz="1050" dirty="0">
              <a:solidFill>
                <a:schemeClr val="bg1"/>
              </a:solidFill>
            </a:endParaRPr>
          </a:p>
        </p:txBody>
      </p:sp>
      <p:pic>
        <p:nvPicPr>
          <p:cNvPr id="2" name="Picture 1" descr="amazon sales ss-1"/>
          <p:cNvPicPr>
            <a:picLocks noChangeAspect="1"/>
          </p:cNvPicPr>
          <p:nvPr/>
        </p:nvPicPr>
        <p:blipFill>
          <a:blip r:embed="rId1"/>
          <a:stretch>
            <a:fillRect/>
          </a:stretch>
        </p:blipFill>
        <p:spPr>
          <a:xfrm>
            <a:off x="502285" y="491490"/>
            <a:ext cx="11024870" cy="58121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Rectangles 4"/>
          <p:cNvSpPr/>
          <p:nvPr/>
        </p:nvSpPr>
        <p:spPr>
          <a:xfrm>
            <a:off x="494030" y="241300"/>
            <a:ext cx="11337290" cy="6411595"/>
          </a:xfrm>
          <a:prstGeom prst="rect">
            <a:avLst/>
          </a:prstGeom>
          <a:solidFill>
            <a:schemeClr val="bg2"/>
          </a:soli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2" name="Title 1"/>
          <p:cNvSpPr>
            <a:spLocks noGrp="1"/>
          </p:cNvSpPr>
          <p:nvPr>
            <p:ph type="title"/>
          </p:nvPr>
        </p:nvSpPr>
        <p:spPr>
          <a:xfrm>
            <a:off x="6477000" y="365125"/>
            <a:ext cx="5164455" cy="1060450"/>
          </a:xfrm>
        </p:spPr>
        <p:txBody>
          <a:bodyPr>
            <a:normAutofit/>
          </a:bodyPr>
          <a:p>
            <a:endParaRPr lang="en-US"/>
          </a:p>
        </p:txBody>
      </p:sp>
      <p:pic>
        <p:nvPicPr>
          <p:cNvPr id="4" name="Content Placeholder 3" descr="amazon sales ss-2"/>
          <p:cNvPicPr>
            <a:picLocks noChangeAspect="1"/>
          </p:cNvPicPr>
          <p:nvPr>
            <p:ph idx="1"/>
          </p:nvPr>
        </p:nvPicPr>
        <p:blipFill>
          <a:blip r:embed="rId1"/>
          <a:stretch>
            <a:fillRect/>
          </a:stretch>
        </p:blipFill>
        <p:spPr>
          <a:xfrm>
            <a:off x="665480" y="427990"/>
            <a:ext cx="11062970" cy="60883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550545" y="365125"/>
            <a:ext cx="11090910" cy="556260"/>
          </a:xfrm>
        </p:spPr>
        <p:txBody>
          <a:bodyPr>
            <a:normAutofit fontScale="90000"/>
          </a:bodyPr>
          <a:p>
            <a:r>
              <a:rPr lang="en-US"/>
              <a:t>Recommendations</a:t>
            </a:r>
            <a:endParaRPr lang="en-US"/>
          </a:p>
        </p:txBody>
      </p:sp>
      <p:sp>
        <p:nvSpPr>
          <p:cNvPr id="3" name="Content Placeholder 2"/>
          <p:cNvSpPr>
            <a:spLocks noGrp="1"/>
          </p:cNvSpPr>
          <p:nvPr>
            <p:ph sz="half" idx="1"/>
          </p:nvPr>
        </p:nvSpPr>
        <p:spPr>
          <a:xfrm>
            <a:off x="838200" y="1825625"/>
            <a:ext cx="10716895" cy="4351655"/>
          </a:xfrm>
        </p:spPr>
        <p:txBody>
          <a:bodyPr>
            <a:normAutofit/>
          </a:bodyPr>
          <a:p>
            <a:pPr marL="0" indent="0">
              <a:buNone/>
            </a:pPr>
            <a:r>
              <a:rPr lang="en-US" sz="1400" b="1"/>
              <a:t>Targeted Marketing Campaigns:</a:t>
            </a:r>
            <a:endParaRPr lang="en-US" sz="1400" b="1"/>
          </a:p>
          <a:p>
            <a:pPr>
              <a:buFont typeface="Wingdings" panose="05000000000000000000" charset="0"/>
              <a:buChar char="Ø"/>
            </a:pPr>
            <a:r>
              <a:rPr lang="en-US" sz="1400"/>
              <a:t>Focus on promoting best-selling products like T-shirts and popular sizes like M.</a:t>
            </a:r>
            <a:endParaRPr lang="en-US" sz="1400"/>
          </a:p>
          <a:p>
            <a:pPr>
              <a:buFont typeface="Wingdings" panose="05000000000000000000" charset="0"/>
              <a:buChar char="Ø"/>
            </a:pPr>
            <a:r>
              <a:rPr lang="en-US" sz="1400"/>
              <a:t>Use data-driven insights to create personalized marketing campaigns for different customer segments.</a:t>
            </a:r>
            <a:endParaRPr lang="en-US" sz="1400"/>
          </a:p>
          <a:p>
            <a:pPr marL="0" indent="0">
              <a:buFont typeface="Wingdings" panose="05000000000000000000" charset="0"/>
              <a:buNone/>
            </a:pPr>
            <a:r>
              <a:rPr lang="en-US" sz="1400" b="1"/>
              <a:t>Seasonal Promotions:</a:t>
            </a:r>
            <a:endParaRPr lang="en-US" sz="1400" b="1"/>
          </a:p>
          <a:p>
            <a:pPr>
              <a:buFont typeface="Wingdings" panose="05000000000000000000" charset="0"/>
              <a:buChar char="Ø"/>
            </a:pPr>
            <a:r>
              <a:rPr lang="en-US" sz="1400"/>
              <a:t>Replicate successful strategies from May in other months.</a:t>
            </a:r>
            <a:endParaRPr lang="en-US" sz="1400"/>
          </a:p>
          <a:p>
            <a:pPr>
              <a:buFont typeface="Wingdings" panose="05000000000000000000" charset="0"/>
              <a:buChar char="Ø"/>
            </a:pPr>
            <a:r>
              <a:rPr lang="en-US" sz="1400"/>
              <a:t>Offer discounts and bundles during peak sales periods and festive seasons.</a:t>
            </a:r>
            <a:endParaRPr lang="en-US" sz="1400"/>
          </a:p>
          <a:p>
            <a:pPr marL="0" indent="0">
              <a:buFont typeface="Wingdings" panose="05000000000000000000" charset="0"/>
              <a:buNone/>
            </a:pPr>
            <a:r>
              <a:rPr lang="en-US" sz="1400" b="1"/>
              <a:t>Expand Product Range</a:t>
            </a:r>
            <a:r>
              <a:rPr lang="en-US" sz="1400"/>
              <a:t>:</a:t>
            </a:r>
            <a:endParaRPr lang="en-US" sz="1400"/>
          </a:p>
          <a:p>
            <a:pPr>
              <a:buFont typeface="Wingdings" panose="05000000000000000000" charset="0"/>
              <a:buChar char="Ø"/>
            </a:pPr>
            <a:r>
              <a:rPr lang="en-US" sz="1400"/>
              <a:t>Introduce new products within popular categories to attract repeat customers.</a:t>
            </a:r>
            <a:endParaRPr lang="en-US" sz="1400"/>
          </a:p>
          <a:p>
            <a:pPr>
              <a:buFont typeface="Wingdings" panose="05000000000000000000" charset="0"/>
              <a:buChar char="Ø"/>
            </a:pPr>
            <a:r>
              <a:rPr lang="en-US" sz="1400"/>
              <a:t>Analyze customer preferences and trends to add new sizes and styles.</a:t>
            </a:r>
            <a:endParaRPr lang="en-US" sz="1400"/>
          </a:p>
          <a:p>
            <a:pPr marL="0" indent="0">
              <a:buFont typeface="Wingdings" panose="05000000000000000000" charset="0"/>
              <a:buNone/>
            </a:pPr>
            <a:r>
              <a:rPr lang="en-US" sz="1400" b="1"/>
              <a:t>Customer Feedback</a:t>
            </a:r>
            <a:r>
              <a:rPr lang="en-US" sz="1400"/>
              <a:t>:</a:t>
            </a:r>
            <a:endParaRPr lang="en-US" sz="1400"/>
          </a:p>
          <a:p>
            <a:pPr>
              <a:buFont typeface="Wingdings" panose="05000000000000000000" charset="0"/>
              <a:buChar char="Ø"/>
            </a:pPr>
            <a:r>
              <a:rPr lang="en-US" sz="1400"/>
              <a:t>Implement a robust system for collecting and analyzing customer feedback.</a:t>
            </a:r>
            <a:endParaRPr lang="en-US" sz="1400"/>
          </a:p>
          <a:p>
            <a:pPr>
              <a:buFont typeface="Wingdings" panose="05000000000000000000" charset="0"/>
              <a:buChar char="Ø"/>
            </a:pPr>
            <a:r>
              <a:rPr lang="en-US" sz="1400"/>
              <a:t>Address common issues and complaints promptly to improve customer satisfaction</a:t>
            </a:r>
            <a:endParaRPr lang="en-US" sz="1400"/>
          </a:p>
        </p:txBody>
      </p:sp>
      <p:sp>
        <p:nvSpPr>
          <p:cNvPr id="5" name="Rectangle: Top Corners Rounded 1"/>
          <p:cNvSpPr/>
          <p:nvPr/>
        </p:nvSpPr>
        <p:spPr>
          <a:xfrm rot="5400000">
            <a:off x="3106269" y="-1634243"/>
            <a:ext cx="674914" cy="5786362"/>
          </a:xfrm>
          <a:prstGeom prst="round2SameRect">
            <a:avLst>
              <a:gd name="adj1" fmla="val 16214"/>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p>
        </p:txBody>
      </p:sp>
      <p:sp>
        <p:nvSpPr>
          <p:cNvPr id="41" name="Rectangle: Rounded Corners 40"/>
          <p:cNvSpPr/>
          <p:nvPr/>
        </p:nvSpPr>
        <p:spPr>
          <a:xfrm>
            <a:off x="550545" y="921481"/>
            <a:ext cx="691242" cy="674914"/>
          </a:xfrm>
          <a:prstGeom prst="roundRect">
            <a:avLst/>
          </a:prstGeom>
          <a:solidFill>
            <a:srgbClr val="FE9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dirty="0"/>
          </a:p>
        </p:txBody>
      </p:sp>
      <p:grpSp>
        <p:nvGrpSpPr>
          <p:cNvPr id="55" name="Group 54"/>
          <p:cNvGrpSpPr/>
          <p:nvPr/>
        </p:nvGrpSpPr>
        <p:grpSpPr>
          <a:xfrm>
            <a:off x="745671" y="1129081"/>
            <a:ext cx="355600" cy="358775"/>
            <a:chOff x="6276975" y="2886076"/>
            <a:chExt cx="355600" cy="358775"/>
          </a:xfrm>
        </p:grpSpPr>
        <p:sp>
          <p:nvSpPr>
            <p:cNvPr id="56" name="Freeform 658"/>
            <p:cNvSpPr>
              <a:spLocks noEditPoints="1"/>
            </p:cNvSpPr>
            <p:nvPr/>
          </p:nvSpPr>
          <p:spPr bwMode="auto">
            <a:xfrm>
              <a:off x="6419850" y="3030538"/>
              <a:ext cx="212725" cy="214313"/>
            </a:xfrm>
            <a:custGeom>
              <a:avLst/>
              <a:gdLst>
                <a:gd name="T0" fmla="*/ 29 w 57"/>
                <a:gd name="T1" fmla="*/ 57 h 57"/>
                <a:gd name="T2" fmla="*/ 27 w 57"/>
                <a:gd name="T3" fmla="*/ 56 h 57"/>
                <a:gd name="T4" fmla="*/ 0 w 57"/>
                <a:gd name="T5" fmla="*/ 3 h 57"/>
                <a:gd name="T6" fmla="*/ 1 w 57"/>
                <a:gd name="T7" fmla="*/ 1 h 57"/>
                <a:gd name="T8" fmla="*/ 3 w 57"/>
                <a:gd name="T9" fmla="*/ 0 h 57"/>
                <a:gd name="T10" fmla="*/ 56 w 57"/>
                <a:gd name="T11" fmla="*/ 27 h 57"/>
                <a:gd name="T12" fmla="*/ 57 w 57"/>
                <a:gd name="T13" fmla="*/ 29 h 57"/>
                <a:gd name="T14" fmla="*/ 56 w 57"/>
                <a:gd name="T15" fmla="*/ 31 h 57"/>
                <a:gd name="T16" fmla="*/ 36 w 57"/>
                <a:gd name="T17" fmla="*/ 36 h 57"/>
                <a:gd name="T18" fmla="*/ 31 w 57"/>
                <a:gd name="T19" fmla="*/ 56 h 57"/>
                <a:gd name="T20" fmla="*/ 29 w 57"/>
                <a:gd name="T21" fmla="*/ 57 h 57"/>
                <a:gd name="T22" fmla="*/ 29 w 57"/>
                <a:gd name="T23" fmla="*/ 57 h 57"/>
                <a:gd name="T24" fmla="*/ 6 w 57"/>
                <a:gd name="T25" fmla="*/ 6 h 57"/>
                <a:gd name="T26" fmla="*/ 28 w 57"/>
                <a:gd name="T27" fmla="*/ 50 h 57"/>
                <a:gd name="T28" fmla="*/ 32 w 57"/>
                <a:gd name="T29" fmla="*/ 34 h 57"/>
                <a:gd name="T30" fmla="*/ 34 w 57"/>
                <a:gd name="T31" fmla="*/ 32 h 57"/>
                <a:gd name="T32" fmla="*/ 50 w 57"/>
                <a:gd name="T33" fmla="*/ 28 h 57"/>
                <a:gd name="T34" fmla="*/ 6 w 57"/>
                <a:gd name="T35" fmla="*/ 6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7" h="57">
                  <a:moveTo>
                    <a:pt x="29" y="57"/>
                  </a:moveTo>
                  <a:cubicBezTo>
                    <a:pt x="28" y="57"/>
                    <a:pt x="27" y="57"/>
                    <a:pt x="27" y="56"/>
                  </a:cubicBezTo>
                  <a:cubicBezTo>
                    <a:pt x="0" y="3"/>
                    <a:pt x="0" y="3"/>
                    <a:pt x="0" y="3"/>
                  </a:cubicBezTo>
                  <a:cubicBezTo>
                    <a:pt x="0" y="2"/>
                    <a:pt x="0" y="1"/>
                    <a:pt x="1" y="1"/>
                  </a:cubicBezTo>
                  <a:cubicBezTo>
                    <a:pt x="1" y="0"/>
                    <a:pt x="2" y="0"/>
                    <a:pt x="3" y="0"/>
                  </a:cubicBezTo>
                  <a:cubicBezTo>
                    <a:pt x="56" y="27"/>
                    <a:pt x="56" y="27"/>
                    <a:pt x="56" y="27"/>
                  </a:cubicBezTo>
                  <a:cubicBezTo>
                    <a:pt x="57" y="27"/>
                    <a:pt x="57" y="28"/>
                    <a:pt x="57" y="29"/>
                  </a:cubicBezTo>
                  <a:cubicBezTo>
                    <a:pt x="57" y="30"/>
                    <a:pt x="57" y="30"/>
                    <a:pt x="56" y="31"/>
                  </a:cubicBezTo>
                  <a:cubicBezTo>
                    <a:pt x="36" y="36"/>
                    <a:pt x="36" y="36"/>
                    <a:pt x="36" y="36"/>
                  </a:cubicBezTo>
                  <a:cubicBezTo>
                    <a:pt x="31" y="56"/>
                    <a:pt x="31" y="56"/>
                    <a:pt x="31" y="56"/>
                  </a:cubicBezTo>
                  <a:cubicBezTo>
                    <a:pt x="30" y="57"/>
                    <a:pt x="30" y="57"/>
                    <a:pt x="29" y="57"/>
                  </a:cubicBezTo>
                  <a:cubicBezTo>
                    <a:pt x="29" y="57"/>
                    <a:pt x="29" y="57"/>
                    <a:pt x="29" y="57"/>
                  </a:cubicBezTo>
                  <a:close/>
                  <a:moveTo>
                    <a:pt x="6" y="6"/>
                  </a:moveTo>
                  <a:cubicBezTo>
                    <a:pt x="28" y="50"/>
                    <a:pt x="28" y="50"/>
                    <a:pt x="28" y="50"/>
                  </a:cubicBezTo>
                  <a:cubicBezTo>
                    <a:pt x="32" y="34"/>
                    <a:pt x="32" y="34"/>
                    <a:pt x="32" y="34"/>
                  </a:cubicBezTo>
                  <a:cubicBezTo>
                    <a:pt x="32" y="33"/>
                    <a:pt x="33" y="32"/>
                    <a:pt x="34" y="32"/>
                  </a:cubicBezTo>
                  <a:cubicBezTo>
                    <a:pt x="50" y="28"/>
                    <a:pt x="50" y="28"/>
                    <a:pt x="50" y="28"/>
                  </a:cubicBezTo>
                  <a:lnTo>
                    <a:pt x="6" y="6"/>
                  </a:ln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id-ID"/>
            </a:p>
          </p:txBody>
        </p:sp>
        <p:sp>
          <p:nvSpPr>
            <p:cNvPr id="71" name="Freeform 659"/>
            <p:cNvSpPr/>
            <p:nvPr/>
          </p:nvSpPr>
          <p:spPr bwMode="auto">
            <a:xfrm>
              <a:off x="6276975" y="2886076"/>
              <a:ext cx="300038" cy="301625"/>
            </a:xfrm>
            <a:custGeom>
              <a:avLst/>
              <a:gdLst>
                <a:gd name="T0" fmla="*/ 40 w 80"/>
                <a:gd name="T1" fmla="*/ 80 h 80"/>
                <a:gd name="T2" fmla="*/ 0 w 80"/>
                <a:gd name="T3" fmla="*/ 40 h 80"/>
                <a:gd name="T4" fmla="*/ 40 w 80"/>
                <a:gd name="T5" fmla="*/ 0 h 80"/>
                <a:gd name="T6" fmla="*/ 80 w 80"/>
                <a:gd name="T7" fmla="*/ 40 h 80"/>
                <a:gd name="T8" fmla="*/ 79 w 80"/>
                <a:gd name="T9" fmla="*/ 47 h 80"/>
                <a:gd name="T10" fmla="*/ 77 w 80"/>
                <a:gd name="T11" fmla="*/ 48 h 80"/>
                <a:gd name="T12" fmla="*/ 76 w 80"/>
                <a:gd name="T13" fmla="*/ 46 h 80"/>
                <a:gd name="T14" fmla="*/ 76 w 80"/>
                <a:gd name="T15" fmla="*/ 40 h 80"/>
                <a:gd name="T16" fmla="*/ 40 w 80"/>
                <a:gd name="T17" fmla="*/ 4 h 80"/>
                <a:gd name="T18" fmla="*/ 4 w 80"/>
                <a:gd name="T19" fmla="*/ 40 h 80"/>
                <a:gd name="T20" fmla="*/ 40 w 80"/>
                <a:gd name="T21" fmla="*/ 76 h 80"/>
                <a:gd name="T22" fmla="*/ 46 w 80"/>
                <a:gd name="T23" fmla="*/ 76 h 80"/>
                <a:gd name="T24" fmla="*/ 48 w 80"/>
                <a:gd name="T25" fmla="*/ 77 h 80"/>
                <a:gd name="T26" fmla="*/ 46 w 80"/>
                <a:gd name="T27" fmla="*/ 79 h 80"/>
                <a:gd name="T28" fmla="*/ 40 w 80"/>
                <a:gd name="T2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0" h="80">
                  <a:moveTo>
                    <a:pt x="40" y="80"/>
                  </a:moveTo>
                  <a:cubicBezTo>
                    <a:pt x="18" y="80"/>
                    <a:pt x="0" y="62"/>
                    <a:pt x="0" y="40"/>
                  </a:cubicBezTo>
                  <a:cubicBezTo>
                    <a:pt x="0" y="18"/>
                    <a:pt x="18" y="0"/>
                    <a:pt x="40" y="0"/>
                  </a:cubicBezTo>
                  <a:cubicBezTo>
                    <a:pt x="62" y="0"/>
                    <a:pt x="80" y="18"/>
                    <a:pt x="80" y="40"/>
                  </a:cubicBezTo>
                  <a:cubicBezTo>
                    <a:pt x="80" y="42"/>
                    <a:pt x="80" y="44"/>
                    <a:pt x="79" y="47"/>
                  </a:cubicBezTo>
                  <a:cubicBezTo>
                    <a:pt x="79" y="48"/>
                    <a:pt x="78" y="48"/>
                    <a:pt x="77" y="48"/>
                  </a:cubicBezTo>
                  <a:cubicBezTo>
                    <a:pt x="76" y="48"/>
                    <a:pt x="75" y="47"/>
                    <a:pt x="76" y="46"/>
                  </a:cubicBezTo>
                  <a:cubicBezTo>
                    <a:pt x="76" y="44"/>
                    <a:pt x="76" y="42"/>
                    <a:pt x="76" y="40"/>
                  </a:cubicBezTo>
                  <a:cubicBezTo>
                    <a:pt x="76" y="20"/>
                    <a:pt x="60" y="4"/>
                    <a:pt x="40" y="4"/>
                  </a:cubicBezTo>
                  <a:cubicBezTo>
                    <a:pt x="20" y="4"/>
                    <a:pt x="4" y="20"/>
                    <a:pt x="4" y="40"/>
                  </a:cubicBezTo>
                  <a:cubicBezTo>
                    <a:pt x="4" y="60"/>
                    <a:pt x="20" y="76"/>
                    <a:pt x="40" y="76"/>
                  </a:cubicBezTo>
                  <a:cubicBezTo>
                    <a:pt x="42" y="76"/>
                    <a:pt x="44" y="76"/>
                    <a:pt x="46" y="76"/>
                  </a:cubicBezTo>
                  <a:cubicBezTo>
                    <a:pt x="47" y="75"/>
                    <a:pt x="48" y="76"/>
                    <a:pt x="48" y="77"/>
                  </a:cubicBezTo>
                  <a:cubicBezTo>
                    <a:pt x="48" y="78"/>
                    <a:pt x="48" y="79"/>
                    <a:pt x="46" y="79"/>
                  </a:cubicBezTo>
                  <a:cubicBezTo>
                    <a:pt x="44" y="80"/>
                    <a:pt x="42" y="80"/>
                    <a:pt x="40" y="8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id-ID"/>
            </a:p>
          </p:txBody>
        </p:sp>
        <p:sp>
          <p:nvSpPr>
            <p:cNvPr id="72" name="Freeform 660"/>
            <p:cNvSpPr/>
            <p:nvPr/>
          </p:nvSpPr>
          <p:spPr bwMode="auto">
            <a:xfrm>
              <a:off x="6337300" y="2946401"/>
              <a:ext cx="179388" cy="180975"/>
            </a:xfrm>
            <a:custGeom>
              <a:avLst/>
              <a:gdLst>
                <a:gd name="T0" fmla="*/ 24 w 48"/>
                <a:gd name="T1" fmla="*/ 48 h 48"/>
                <a:gd name="T2" fmla="*/ 0 w 48"/>
                <a:gd name="T3" fmla="*/ 24 h 48"/>
                <a:gd name="T4" fmla="*/ 24 w 48"/>
                <a:gd name="T5" fmla="*/ 0 h 48"/>
                <a:gd name="T6" fmla="*/ 48 w 48"/>
                <a:gd name="T7" fmla="*/ 24 h 48"/>
                <a:gd name="T8" fmla="*/ 46 w 48"/>
                <a:gd name="T9" fmla="*/ 26 h 48"/>
                <a:gd name="T10" fmla="*/ 44 w 48"/>
                <a:gd name="T11" fmla="*/ 24 h 48"/>
                <a:gd name="T12" fmla="*/ 24 w 48"/>
                <a:gd name="T13" fmla="*/ 4 h 48"/>
                <a:gd name="T14" fmla="*/ 4 w 48"/>
                <a:gd name="T15" fmla="*/ 24 h 48"/>
                <a:gd name="T16" fmla="*/ 24 w 48"/>
                <a:gd name="T17" fmla="*/ 44 h 48"/>
                <a:gd name="T18" fmla="*/ 26 w 48"/>
                <a:gd name="T19" fmla="*/ 46 h 48"/>
                <a:gd name="T20" fmla="*/ 24 w 48"/>
                <a:gd name="T2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 h="48">
                  <a:moveTo>
                    <a:pt x="24" y="48"/>
                  </a:moveTo>
                  <a:cubicBezTo>
                    <a:pt x="11" y="48"/>
                    <a:pt x="0" y="37"/>
                    <a:pt x="0" y="24"/>
                  </a:cubicBezTo>
                  <a:cubicBezTo>
                    <a:pt x="0" y="11"/>
                    <a:pt x="11" y="0"/>
                    <a:pt x="24" y="0"/>
                  </a:cubicBezTo>
                  <a:cubicBezTo>
                    <a:pt x="37" y="0"/>
                    <a:pt x="48" y="11"/>
                    <a:pt x="48" y="24"/>
                  </a:cubicBezTo>
                  <a:cubicBezTo>
                    <a:pt x="48" y="25"/>
                    <a:pt x="47" y="26"/>
                    <a:pt x="46" y="26"/>
                  </a:cubicBezTo>
                  <a:cubicBezTo>
                    <a:pt x="45" y="26"/>
                    <a:pt x="44" y="25"/>
                    <a:pt x="44" y="24"/>
                  </a:cubicBezTo>
                  <a:cubicBezTo>
                    <a:pt x="44" y="13"/>
                    <a:pt x="35" y="4"/>
                    <a:pt x="24" y="4"/>
                  </a:cubicBezTo>
                  <a:cubicBezTo>
                    <a:pt x="13" y="4"/>
                    <a:pt x="4" y="13"/>
                    <a:pt x="4" y="24"/>
                  </a:cubicBezTo>
                  <a:cubicBezTo>
                    <a:pt x="4" y="35"/>
                    <a:pt x="13" y="44"/>
                    <a:pt x="24" y="44"/>
                  </a:cubicBezTo>
                  <a:cubicBezTo>
                    <a:pt x="25" y="44"/>
                    <a:pt x="26" y="45"/>
                    <a:pt x="26" y="46"/>
                  </a:cubicBezTo>
                  <a:cubicBezTo>
                    <a:pt x="26" y="47"/>
                    <a:pt x="25" y="48"/>
                    <a:pt x="24" y="48"/>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id-ID"/>
            </a:p>
          </p:txBody>
        </p:sp>
      </p:grpSp>
    </p:spTree>
  </p:cSld>
  <p:clrMapOvr>
    <a:masterClrMapping/>
  </p:clrMapOvr>
  <mc:AlternateContent xmlns:mc="http://schemas.openxmlformats.org/markup-compatibility/2006">
    <mc:Choice xmlns:p14="http://schemas.microsoft.com/office/powerpoint/2010/main" Requires="p14">
      <p:transition spd="slow" p14:dur="1000">
        <p:wipe dir="d"/>
      </p:transition>
    </mc:Choice>
    <mc:Fallback>
      <p:transition spd="slow">
        <p:wipe dir="d"/>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3569</Words>
  <Application>WPS Presentation</Application>
  <PresentationFormat>Widescreen</PresentationFormat>
  <Paragraphs>117</Paragraphs>
  <Slides>10</Slides>
  <Notes>12</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10</vt:i4>
      </vt:variant>
    </vt:vector>
  </HeadingPairs>
  <TitlesOfParts>
    <vt:vector size="30" baseType="lpstr">
      <vt:lpstr>Arial</vt:lpstr>
      <vt:lpstr>SimSun</vt:lpstr>
      <vt:lpstr>Wingdings</vt:lpstr>
      <vt:lpstr>Segoe UI</vt:lpstr>
      <vt:lpstr>Wingdings</vt:lpstr>
      <vt:lpstr>Calibri</vt:lpstr>
      <vt:lpstr>Microsoft YaHei</vt:lpstr>
      <vt:lpstr>Arial Unicode MS</vt:lpstr>
      <vt:lpstr>Freestyle Script</vt:lpstr>
      <vt:lpstr>Segoe UI Semibold</vt:lpstr>
      <vt:lpstr>Segoe UI Semilight</vt:lpstr>
      <vt:lpstr>Segoe UI Variable Text Semibold</vt:lpstr>
      <vt:lpstr>Informal Roman</vt:lpstr>
      <vt:lpstr>Segoe UI Light</vt:lpstr>
      <vt:lpstr>Segoe UI Historic</vt:lpstr>
      <vt:lpstr>Segoe UI Variable Display Semib</vt:lpstr>
      <vt:lpstr>Segoe UI Variable Display Semil</vt:lpstr>
      <vt:lpstr>Segoe UI Variable Small Light</vt:lpstr>
      <vt:lpstr>Segoe UI Black</vt:lpstr>
      <vt:lpstr>Office Theme</vt:lpstr>
      <vt:lpstr>Amazon-Sales Report Analysis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Slack Powerpoint Template</dc:title>
  <dc:creator>it 24slides3</dc:creator>
  <cp:lastModifiedBy>neeli</cp:lastModifiedBy>
  <cp:revision>17</cp:revision>
  <dcterms:created xsi:type="dcterms:W3CDTF">2022-01-20T05:04:00Z</dcterms:created>
  <dcterms:modified xsi:type="dcterms:W3CDTF">2024-07-06T16:40:32Z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38C9C47878B0413182FA947D41AE2CE1_13</vt:lpwstr>
  </property>
  <property fmtid="{D5CDD505-2E9C-101B-9397-08002B2CF9AE}" pid="3" name="KSOProductBuildVer">
    <vt:lpwstr>1033-12.2.0.13472</vt:lpwstr>
  </property>
</Properties>
</file>

<file path=docProps/thumbnail.jpeg>
</file>